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26"/>
  </p:notesMasterIdLst>
  <p:handoutMasterIdLst>
    <p:handoutMasterId r:id="rId27"/>
  </p:handoutMasterIdLst>
  <p:sldIdLst>
    <p:sldId id="256" r:id="rId2"/>
    <p:sldId id="319" r:id="rId3"/>
    <p:sldId id="295" r:id="rId4"/>
    <p:sldId id="297" r:id="rId5"/>
    <p:sldId id="299" r:id="rId6"/>
    <p:sldId id="313" r:id="rId7"/>
    <p:sldId id="296" r:id="rId8"/>
    <p:sldId id="301" r:id="rId9"/>
    <p:sldId id="302" r:id="rId10"/>
    <p:sldId id="303" r:id="rId11"/>
    <p:sldId id="304" r:id="rId12"/>
    <p:sldId id="305" r:id="rId13"/>
    <p:sldId id="306" r:id="rId14"/>
    <p:sldId id="307" r:id="rId15"/>
    <p:sldId id="308" r:id="rId16"/>
    <p:sldId id="309" r:id="rId17"/>
    <p:sldId id="310" r:id="rId18"/>
    <p:sldId id="311" r:id="rId19"/>
    <p:sldId id="312" r:id="rId20"/>
    <p:sldId id="315" r:id="rId21"/>
    <p:sldId id="314" r:id="rId22"/>
    <p:sldId id="316" r:id="rId23"/>
    <p:sldId id="317" r:id="rId24"/>
    <p:sldId id="318"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itchFamily="2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2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2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2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28" charset="0"/>
        <a:ea typeface="+mn-ea"/>
        <a:cs typeface="+mn-cs"/>
      </a:defRPr>
    </a:lvl5pPr>
    <a:lvl6pPr marL="2286000" algn="l" defTabSz="914400" rtl="0" eaLnBrk="1" latinLnBrk="0" hangingPunct="1">
      <a:defRPr kern="1200">
        <a:solidFill>
          <a:schemeClr val="tx1"/>
        </a:solidFill>
        <a:latin typeface="Times New Roman" pitchFamily="28" charset="0"/>
        <a:ea typeface="+mn-ea"/>
        <a:cs typeface="+mn-cs"/>
      </a:defRPr>
    </a:lvl6pPr>
    <a:lvl7pPr marL="2743200" algn="l" defTabSz="914400" rtl="0" eaLnBrk="1" latinLnBrk="0" hangingPunct="1">
      <a:defRPr kern="1200">
        <a:solidFill>
          <a:schemeClr val="tx1"/>
        </a:solidFill>
        <a:latin typeface="Times New Roman" pitchFamily="28" charset="0"/>
        <a:ea typeface="+mn-ea"/>
        <a:cs typeface="+mn-cs"/>
      </a:defRPr>
    </a:lvl7pPr>
    <a:lvl8pPr marL="3200400" algn="l" defTabSz="914400" rtl="0" eaLnBrk="1" latinLnBrk="0" hangingPunct="1">
      <a:defRPr kern="1200">
        <a:solidFill>
          <a:schemeClr val="tx1"/>
        </a:solidFill>
        <a:latin typeface="Times New Roman" pitchFamily="28" charset="0"/>
        <a:ea typeface="+mn-ea"/>
        <a:cs typeface="+mn-cs"/>
      </a:defRPr>
    </a:lvl8pPr>
    <a:lvl9pPr marL="3657600" algn="l" defTabSz="914400" rtl="0" eaLnBrk="1" latinLnBrk="0" hangingPunct="1">
      <a:defRPr kern="1200">
        <a:solidFill>
          <a:schemeClr val="tx1"/>
        </a:solidFill>
        <a:latin typeface="Times New Roman" pitchFamily="2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2545" autoAdjust="0"/>
    <p:restoredTop sz="94595" autoAdjust="0"/>
  </p:normalViewPr>
  <p:slideViewPr>
    <p:cSldViewPr>
      <p:cViewPr>
        <p:scale>
          <a:sx n="100" d="100"/>
          <a:sy n="100" d="100"/>
        </p:scale>
        <p:origin x="-1224" y="-3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301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301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301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0925C595-5C10-4E2F-8C6B-3C6698DA94C4}" type="slidenum">
              <a:rPr lang="en-US"/>
              <a:pPr>
                <a:defRPr/>
              </a:pPr>
              <a:t>‹#›</a:t>
            </a:fld>
            <a:endParaRPr lang="en-US"/>
          </a:p>
        </p:txBody>
      </p:sp>
    </p:spTree>
    <p:extLst>
      <p:ext uri="{BB962C8B-B14F-4D97-AF65-F5344CB8AC3E}">
        <p14:creationId xmlns:p14="http://schemas.microsoft.com/office/powerpoint/2010/main" val="35697000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512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174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512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039B2FFB-6426-4232-AD56-9FC168490C57}" type="slidenum">
              <a:rPr lang="en-US"/>
              <a:pPr>
                <a:defRPr/>
              </a:pPr>
              <a:t>‹#›</a:t>
            </a:fld>
            <a:endParaRPr lang="en-US"/>
          </a:p>
        </p:txBody>
      </p:sp>
    </p:spTree>
    <p:extLst>
      <p:ext uri="{BB962C8B-B14F-4D97-AF65-F5344CB8AC3E}">
        <p14:creationId xmlns:p14="http://schemas.microsoft.com/office/powerpoint/2010/main" val="21154542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Freeform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lang="en-US"/>
          </a:p>
        </p:txBody>
      </p:sp>
      <p:sp>
        <p:nvSpPr>
          <p:cNvPr id="5" name="Freeform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lang="en-US"/>
          </a:p>
        </p:txBody>
      </p:sp>
      <p:sp>
        <p:nvSpPr>
          <p:cNvPr id="9" name="Title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6" name="Date Placeholder 29"/>
          <p:cNvSpPr>
            <a:spLocks noGrp="1"/>
          </p:cNvSpPr>
          <p:nvPr>
            <p:ph type="dt" sz="half" idx="10"/>
          </p:nvPr>
        </p:nvSpPr>
        <p:spPr/>
        <p:txBody>
          <a:bodyPr/>
          <a:lstStyle>
            <a:lvl1pPr>
              <a:defRPr/>
            </a:lvl1pPr>
          </a:lstStyle>
          <a:p>
            <a:pPr>
              <a:defRPr/>
            </a:pPr>
            <a:endParaRPr lang="en-US"/>
          </a:p>
        </p:txBody>
      </p:sp>
      <p:sp>
        <p:nvSpPr>
          <p:cNvPr id="7" name="Footer Placeholder 18"/>
          <p:cNvSpPr>
            <a:spLocks noGrp="1"/>
          </p:cNvSpPr>
          <p:nvPr>
            <p:ph type="ftr" sz="quarter" idx="11"/>
          </p:nvPr>
        </p:nvSpPr>
        <p:spPr/>
        <p:txBody>
          <a:bodyPr/>
          <a:lstStyle>
            <a:lvl1pPr>
              <a:defRPr/>
            </a:lvl1pPr>
          </a:lstStyle>
          <a:p>
            <a:pPr>
              <a:defRPr/>
            </a:pPr>
            <a:endParaRPr lang="en-US"/>
          </a:p>
        </p:txBody>
      </p:sp>
      <p:sp>
        <p:nvSpPr>
          <p:cNvPr id="8" name="Slide Number Placeholder 26"/>
          <p:cNvSpPr>
            <a:spLocks noGrp="1"/>
          </p:cNvSpPr>
          <p:nvPr>
            <p:ph type="sldNum" sz="quarter" idx="12"/>
          </p:nvPr>
        </p:nvSpPr>
        <p:spPr/>
        <p:txBody>
          <a:bodyPr/>
          <a:lstStyle>
            <a:lvl1pPr>
              <a:defRPr/>
            </a:lvl1pPr>
          </a:lstStyle>
          <a:p>
            <a:pPr>
              <a:defRPr/>
            </a:pPr>
            <a:fld id="{1130AC60-E0E2-4F0C-9D0E-9150EB1CC476}" type="slidenum">
              <a:rPr lang="en-US"/>
              <a:pPr>
                <a:defRPr/>
              </a:pPr>
              <a:t>‹#›</a:t>
            </a:fld>
            <a:endParaRPr lang="en-US"/>
          </a:p>
        </p:txBody>
      </p:sp>
    </p:spTree>
    <p:extLst>
      <p:ext uri="{BB962C8B-B14F-4D97-AF65-F5344CB8AC3E}">
        <p14:creationId xmlns:p14="http://schemas.microsoft.com/office/powerpoint/2010/main" val="132863305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1BA3CC4-421E-4C10-83A1-D62E540C5F89}" type="slidenum">
              <a:rPr lang="en-US"/>
              <a:pPr>
                <a:defRPr/>
              </a:pPr>
              <a:t>‹#›</a:t>
            </a:fld>
            <a:endParaRPr lang="en-US"/>
          </a:p>
        </p:txBody>
      </p:sp>
    </p:spTree>
    <p:extLst>
      <p:ext uri="{BB962C8B-B14F-4D97-AF65-F5344CB8AC3E}">
        <p14:creationId xmlns:p14="http://schemas.microsoft.com/office/powerpoint/2010/main" val="4169903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A140E62-183B-4DAC-81F1-E095BF843EF5}" type="slidenum">
              <a:rPr lang="en-US"/>
              <a:pPr>
                <a:defRPr/>
              </a:pPr>
              <a:t>‹#›</a:t>
            </a:fld>
            <a:endParaRPr lang="en-US"/>
          </a:p>
        </p:txBody>
      </p:sp>
    </p:spTree>
    <p:extLst>
      <p:ext uri="{BB962C8B-B14F-4D97-AF65-F5344CB8AC3E}">
        <p14:creationId xmlns:p14="http://schemas.microsoft.com/office/powerpoint/2010/main" val="476561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7B1DF81-4397-497F-AFEB-90059CA3F384}" type="slidenum">
              <a:rPr lang="en-US"/>
              <a:pPr>
                <a:defRPr/>
              </a:pPr>
              <a:t>‹#›</a:t>
            </a:fld>
            <a:endParaRPr lang="en-US"/>
          </a:p>
        </p:txBody>
      </p:sp>
    </p:spTree>
    <p:extLst>
      <p:ext uri="{BB962C8B-B14F-4D97-AF65-F5344CB8AC3E}">
        <p14:creationId xmlns:p14="http://schemas.microsoft.com/office/powerpoint/2010/main" val="3678505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Freeform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lang="en-US"/>
          </a:p>
        </p:txBody>
      </p:sp>
      <p:sp>
        <p:nvSpPr>
          <p:cNvPr id="5" name="Freeform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521F3D80-9E0E-4258-936F-A769EC8B3E77}" type="slidenum">
              <a:rPr lang="en-US"/>
              <a:pPr>
                <a:defRPr/>
              </a:pPr>
              <a:t>‹#›</a:t>
            </a:fld>
            <a:endParaRPr lang="en-US"/>
          </a:p>
        </p:txBody>
      </p:sp>
    </p:spTree>
    <p:extLst>
      <p:ext uri="{BB962C8B-B14F-4D97-AF65-F5344CB8AC3E}">
        <p14:creationId xmlns:p14="http://schemas.microsoft.com/office/powerpoint/2010/main" val="214541770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F139085D-0495-4094-911E-F340B25B73BC}" type="slidenum">
              <a:rPr lang="en-US"/>
              <a:pPr>
                <a:defRPr/>
              </a:pPr>
              <a:t>‹#›</a:t>
            </a:fld>
            <a:endParaRPr lang="en-US"/>
          </a:p>
        </p:txBody>
      </p:sp>
    </p:spTree>
    <p:extLst>
      <p:ext uri="{BB962C8B-B14F-4D97-AF65-F5344CB8AC3E}">
        <p14:creationId xmlns:p14="http://schemas.microsoft.com/office/powerpoint/2010/main" val="1932198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827A964B-CDC9-4D08-BA1D-8D48EF7AF135}" type="slidenum">
              <a:rPr lang="en-US"/>
              <a:pPr>
                <a:defRPr/>
              </a:pPr>
              <a:t>‹#›</a:t>
            </a:fld>
            <a:endParaRPr lang="en-US"/>
          </a:p>
        </p:txBody>
      </p:sp>
    </p:spTree>
    <p:extLst>
      <p:ext uri="{BB962C8B-B14F-4D97-AF65-F5344CB8AC3E}">
        <p14:creationId xmlns:p14="http://schemas.microsoft.com/office/powerpoint/2010/main" val="190126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lstStyle>
            <a:lvl1pPr algn="l">
              <a:defRPr sz="4600"/>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0E7171B5-66CD-4958-B555-99D2C4EE4A5B}" type="slidenum">
              <a:rPr lang="en-US"/>
              <a:pPr>
                <a:defRPr/>
              </a:pPr>
              <a:t>‹#›</a:t>
            </a:fld>
            <a:endParaRPr lang="en-US"/>
          </a:p>
        </p:txBody>
      </p:sp>
    </p:spTree>
    <p:extLst>
      <p:ext uri="{BB962C8B-B14F-4D97-AF65-F5344CB8AC3E}">
        <p14:creationId xmlns:p14="http://schemas.microsoft.com/office/powerpoint/2010/main" val="3190056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40E3CD13-BB35-43D5-8901-A3DED630A88E}" type="slidenum">
              <a:rPr lang="en-US"/>
              <a:pPr>
                <a:defRPr/>
              </a:pPr>
              <a:t>‹#›</a:t>
            </a:fld>
            <a:endParaRPr lang="en-US"/>
          </a:p>
        </p:txBody>
      </p:sp>
    </p:spTree>
    <p:extLst>
      <p:ext uri="{BB962C8B-B14F-4D97-AF65-F5344CB8AC3E}">
        <p14:creationId xmlns:p14="http://schemas.microsoft.com/office/powerpoint/2010/main" val="1982135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156575" y="6421438"/>
            <a:ext cx="762000" cy="365125"/>
          </a:xfrm>
        </p:spPr>
        <p:txBody>
          <a:bodyPr/>
          <a:lstStyle>
            <a:lvl1pPr>
              <a:defRPr/>
            </a:lvl1pPr>
          </a:lstStyle>
          <a:p>
            <a:pPr>
              <a:defRPr/>
            </a:pPr>
            <a:fld id="{D9975F70-B818-45A1-871E-BF30C4B05626}" type="slidenum">
              <a:rPr lang="en-US"/>
              <a:pPr>
                <a:defRPr/>
              </a:pPr>
              <a:t>‹#›</a:t>
            </a:fld>
            <a:endParaRPr lang="en-US"/>
          </a:p>
        </p:txBody>
      </p:sp>
    </p:spTree>
    <p:extLst>
      <p:ext uri="{BB962C8B-B14F-4D97-AF65-F5344CB8AC3E}">
        <p14:creationId xmlns:p14="http://schemas.microsoft.com/office/powerpoint/2010/main" val="3041641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452ADFD2-A6AD-4809-8299-69D755869C15}" type="slidenum">
              <a:rPr lang="en-US"/>
              <a:pPr>
                <a:defRPr/>
              </a:pPr>
              <a:t>‹#›</a:t>
            </a:fld>
            <a:endParaRPr lang="en-US"/>
          </a:p>
        </p:txBody>
      </p:sp>
    </p:spTree>
    <p:extLst>
      <p:ext uri="{BB962C8B-B14F-4D97-AF65-F5344CB8AC3E}">
        <p14:creationId xmlns:p14="http://schemas.microsoft.com/office/powerpoint/2010/main" val="1465570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lang="en-US"/>
          </a:p>
        </p:txBody>
      </p:sp>
      <p:sp>
        <p:nvSpPr>
          <p:cNvPr id="1028" name="Title Placeholder 8"/>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421438"/>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a:defRPr/>
            </a:pPr>
            <a:endParaRPr lang="en-US"/>
          </a:p>
        </p:txBody>
      </p:sp>
      <p:sp>
        <p:nvSpPr>
          <p:cNvPr id="22" name="Footer Placeholder 21"/>
          <p:cNvSpPr>
            <a:spLocks noGrp="1"/>
          </p:cNvSpPr>
          <p:nvPr>
            <p:ph type="ftr" sz="quarter" idx="3"/>
          </p:nvPr>
        </p:nvSpPr>
        <p:spPr>
          <a:xfrm>
            <a:off x="3124200" y="6421438"/>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defRPr/>
            </a:pPr>
            <a:endParaRPr lang="en-US"/>
          </a:p>
        </p:txBody>
      </p:sp>
      <p:sp>
        <p:nvSpPr>
          <p:cNvPr id="18" name="Slide Number Placeholder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pPr>
              <a:defRPr/>
            </a:pPr>
            <a:fld id="{451C7510-956C-43EC-BE46-260CE78D7247}" type="slidenum">
              <a:rPr lang="en-US"/>
              <a:pPr>
                <a:defRPr/>
              </a:pPr>
              <a:t>‹#›</a:t>
            </a:fld>
            <a:endParaRPr lang="en-US"/>
          </a:p>
        </p:txBody>
      </p:sp>
      <p:cxnSp>
        <p:nvCxnSpPr>
          <p:cNvPr id="11" name="Straight Connector 10"/>
          <p:cNvCxnSpPr/>
          <p:nvPr userDrawn="1"/>
        </p:nvCxnSpPr>
        <p:spPr>
          <a:xfrm>
            <a:off x="304800" y="1524000"/>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760" r:id="rId1"/>
    <p:sldLayoutId id="2147483754" r:id="rId2"/>
    <p:sldLayoutId id="2147483761" r:id="rId3"/>
    <p:sldLayoutId id="2147483755" r:id="rId4"/>
    <p:sldLayoutId id="2147483762" r:id="rId5"/>
    <p:sldLayoutId id="2147483756" r:id="rId6"/>
    <p:sldLayoutId id="2147483757" r:id="rId7"/>
    <p:sldLayoutId id="2147483763" r:id="rId8"/>
    <p:sldLayoutId id="2147483764" r:id="rId9"/>
    <p:sldLayoutId id="2147483758" r:id="rId10"/>
    <p:sldLayoutId id="2147483759" r:id="rId11"/>
  </p:sldLayoutIdLst>
  <p:timing>
    <p:tnLst>
      <p:par>
        <p:cTn id="1" dur="indefinite" restart="never" nodeType="tmRoot"/>
      </p:par>
    </p:tnLst>
  </p:timing>
  <p:txStyles>
    <p:titleStyle>
      <a:lvl1pPr algn="l" rtl="0" eaLnBrk="0" fontAlgn="base" hangingPunct="0">
        <a:spcBef>
          <a:spcPct val="0"/>
        </a:spcBef>
        <a:spcAft>
          <a:spcPct val="0"/>
        </a:spcAft>
        <a:defRPr sz="4600" kern="1200">
          <a:solidFill>
            <a:schemeClr val="tx1"/>
          </a:solidFill>
          <a:latin typeface="+mj-lt"/>
          <a:ea typeface="+mj-ea"/>
          <a:cs typeface="+mj-cs"/>
        </a:defRPr>
      </a:lvl1pPr>
      <a:lvl2pPr algn="l" rtl="0" eaLnBrk="0" fontAlgn="base" hangingPunct="0">
        <a:spcBef>
          <a:spcPct val="0"/>
        </a:spcBef>
        <a:spcAft>
          <a:spcPct val="0"/>
        </a:spcAft>
        <a:defRPr sz="4600">
          <a:solidFill>
            <a:schemeClr val="tx1"/>
          </a:solidFill>
          <a:latin typeface="Franklin Gothic Book" pitchFamily="34" charset="0"/>
        </a:defRPr>
      </a:lvl2pPr>
      <a:lvl3pPr algn="l" rtl="0" eaLnBrk="0" fontAlgn="base" hangingPunct="0">
        <a:spcBef>
          <a:spcPct val="0"/>
        </a:spcBef>
        <a:spcAft>
          <a:spcPct val="0"/>
        </a:spcAft>
        <a:defRPr sz="4600">
          <a:solidFill>
            <a:schemeClr val="tx1"/>
          </a:solidFill>
          <a:latin typeface="Franklin Gothic Book" pitchFamily="34" charset="0"/>
        </a:defRPr>
      </a:lvl3pPr>
      <a:lvl4pPr algn="l" rtl="0" eaLnBrk="0" fontAlgn="base" hangingPunct="0">
        <a:spcBef>
          <a:spcPct val="0"/>
        </a:spcBef>
        <a:spcAft>
          <a:spcPct val="0"/>
        </a:spcAft>
        <a:defRPr sz="4600">
          <a:solidFill>
            <a:schemeClr val="tx1"/>
          </a:solidFill>
          <a:latin typeface="Franklin Gothic Book" pitchFamily="34" charset="0"/>
        </a:defRPr>
      </a:lvl4pPr>
      <a:lvl5pPr algn="l" rtl="0" eaLnBrk="0" fontAlgn="base" hangingPunct="0">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eaLnBrk="0" fontAlgn="base" hangingPunct="0">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l" rtl="0" eaLnBrk="0" fontAlgn="base" hangingPunct="0">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l" rtl="0" eaLnBrk="0" fontAlgn="base" hangingPunct="0">
        <a:spcBef>
          <a:spcPct val="20000"/>
        </a:spcBef>
        <a:spcAft>
          <a:spcPct val="0"/>
        </a:spcAft>
        <a:buClr>
          <a:srgbClr val="748560"/>
        </a:buClr>
        <a:buSzPct val="100000"/>
        <a:buFont typeface="Arial"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447800" y="1143000"/>
            <a:ext cx="6480048" cy="2301240"/>
          </a:xfrm>
          <a:ln>
            <a:miter lim="800000"/>
            <a:headEnd/>
            <a:tailEnd/>
          </a:ln>
        </p:spPr>
        <p:txBody>
          <a:bodyPr>
            <a:normAutofit/>
          </a:bodyPr>
          <a:lstStyle/>
          <a:p>
            <a:pPr algn="ctr" eaLnBrk="1" fontAlgn="auto" hangingPunct="1">
              <a:spcAft>
                <a:spcPts val="0"/>
              </a:spcAft>
              <a:defRPr/>
            </a:pPr>
            <a:r>
              <a:rPr sz="4800" cap="none" smtClean="0">
                <a:solidFill>
                  <a:schemeClr val="tx1"/>
                </a:solidFill>
              </a:rPr>
              <a:t>The Impact of Affordable Housing</a:t>
            </a:r>
          </a:p>
        </p:txBody>
      </p:sp>
      <p:sp>
        <p:nvSpPr>
          <p:cNvPr id="7171" name="Rectangle 3"/>
          <p:cNvSpPr>
            <a:spLocks noGrp="1" noChangeArrowheads="1"/>
          </p:cNvSpPr>
          <p:nvPr>
            <p:ph type="subTitle" idx="1"/>
          </p:nvPr>
        </p:nvSpPr>
        <p:spPr>
          <a:xfrm>
            <a:off x="762000" y="4953000"/>
            <a:ext cx="7696200" cy="1066800"/>
          </a:xfrm>
        </p:spPr>
        <p:txBody>
          <a:bodyPr/>
          <a:lstStyle/>
          <a:p>
            <a:pPr algn="ctr" eaLnBrk="1" hangingPunct="1"/>
            <a:r>
              <a:rPr lang="en-US" sz="1600" b="1" smtClean="0"/>
              <a:t>The Lakewood Resource &amp; Referral Center</a:t>
            </a:r>
          </a:p>
          <a:p>
            <a:pPr algn="ctr" eaLnBrk="1" hangingPunct="1"/>
            <a:r>
              <a:rPr lang="en-US" sz="1600" b="1" smtClean="0"/>
              <a:t>212 2</a:t>
            </a:r>
            <a:r>
              <a:rPr lang="en-US" sz="1600" b="1" baseline="30000" smtClean="0"/>
              <a:t>nd</a:t>
            </a:r>
            <a:r>
              <a:rPr lang="en-US" sz="1600" b="1" smtClean="0"/>
              <a:t> Street Suite 204</a:t>
            </a:r>
          </a:p>
          <a:p>
            <a:pPr algn="ctr" eaLnBrk="1" hangingPunct="1"/>
            <a:r>
              <a:rPr lang="en-US" sz="1600" b="1" smtClean="0"/>
              <a:t>Lakewood, NJ 08701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Best Practice Strategies</a:t>
            </a:r>
          </a:p>
        </p:txBody>
      </p:sp>
      <p:sp>
        <p:nvSpPr>
          <p:cNvPr id="16387" name="Rectangle 3"/>
          <p:cNvSpPr>
            <a:spLocks noGrp="1" noChangeArrowheads="1"/>
          </p:cNvSpPr>
          <p:nvPr>
            <p:ph idx="1"/>
          </p:nvPr>
        </p:nvSpPr>
        <p:spPr>
          <a:xfrm>
            <a:off x="533400" y="1905000"/>
            <a:ext cx="7620000" cy="4648200"/>
          </a:xfrm>
        </p:spPr>
        <p:txBody>
          <a:bodyPr/>
          <a:lstStyle/>
          <a:p>
            <a:pPr marL="342900" indent="-342900" eaLnBrk="1" hangingPunct="1"/>
            <a:r>
              <a:rPr lang="en-US" sz="2800" smtClean="0"/>
              <a:t>Develop and implement system-wide policy that prevent discharges to shelters or streets</a:t>
            </a:r>
          </a:p>
          <a:p>
            <a:pPr marL="742950" lvl="1" indent="-285750" eaLnBrk="1" hangingPunct="1">
              <a:buFont typeface="Wingdings" pitchFamily="28" charset="2"/>
              <a:buNone/>
            </a:pPr>
            <a:endParaRPr lang="en-US" sz="900" smtClean="0"/>
          </a:p>
          <a:p>
            <a:pPr marL="342900" indent="-342900" eaLnBrk="1" hangingPunct="1"/>
            <a:r>
              <a:rPr lang="en-US" sz="2800" smtClean="0"/>
              <a:t>Focus on the individual—use stays in hospitals and correctional facilities as opportunities to engage, assess, and plan</a:t>
            </a:r>
          </a:p>
          <a:p>
            <a:pPr marL="342900" indent="-342900" eaLnBrk="1" hangingPunct="1"/>
            <a:endParaRPr lang="en-US" sz="900" smtClean="0"/>
          </a:p>
          <a:p>
            <a:pPr marL="342900" indent="-342900" eaLnBrk="1" hangingPunct="1"/>
            <a:r>
              <a:rPr lang="en-US" sz="2800" smtClean="0"/>
              <a:t>Ensure continuity of care when transitioning from one provider to another</a:t>
            </a:r>
          </a:p>
          <a:p>
            <a:pPr marL="342900" indent="-342900" eaLnBrk="1" hangingPunct="1"/>
            <a:endParaRPr lang="en-US" smtClean="0"/>
          </a:p>
          <a:p>
            <a:pPr marL="742950" lvl="1" indent="-285750" eaLnBrk="1" hangingPunct="1">
              <a:buFont typeface="Wingdings" pitchFamily="28" charset="2"/>
              <a:buNone/>
            </a:pPr>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Best Practice Strategies</a:t>
            </a:r>
          </a:p>
        </p:txBody>
      </p:sp>
      <p:sp>
        <p:nvSpPr>
          <p:cNvPr id="13315" name="Rectangle 3"/>
          <p:cNvSpPr>
            <a:spLocks noGrp="1" noChangeArrowheads="1"/>
          </p:cNvSpPr>
          <p:nvPr>
            <p:ph idx="1"/>
          </p:nvPr>
        </p:nvSpPr>
        <p:spPr>
          <a:xfrm>
            <a:off x="533400" y="1828800"/>
            <a:ext cx="7924800" cy="4114800"/>
          </a:xfrm>
        </p:spPr>
        <p:txBody>
          <a:bodyPr>
            <a:normAutofit fontScale="92500" lnSpcReduction="10000"/>
          </a:bodyPr>
          <a:lstStyle/>
          <a:p>
            <a:pPr marL="342900" indent="-342900" eaLnBrk="1" fontAlgn="auto" hangingPunct="1">
              <a:lnSpc>
                <a:spcPct val="80000"/>
              </a:lnSpc>
              <a:spcAft>
                <a:spcPts val="0"/>
              </a:spcAft>
              <a:buFont typeface="Wingdings 2"/>
              <a:buChar char=""/>
              <a:defRPr/>
            </a:pPr>
            <a:r>
              <a:rPr lang="en-US" sz="2400" smtClean="0"/>
              <a:t>Employ “boundary spanners” who understand and can cross agency lines</a:t>
            </a:r>
          </a:p>
          <a:p>
            <a:pPr marL="742950" lvl="1" indent="-285750" eaLnBrk="1" fontAlgn="auto" hangingPunct="1">
              <a:lnSpc>
                <a:spcPct val="80000"/>
              </a:lnSpc>
              <a:spcAft>
                <a:spcPts val="0"/>
              </a:spcAft>
              <a:buFont typeface="Wingdings" pitchFamily="28" charset="2"/>
              <a:buNone/>
              <a:defRPr/>
            </a:pPr>
            <a:endParaRPr lang="en-US" sz="2400" smtClean="0"/>
          </a:p>
          <a:p>
            <a:pPr marL="342900" indent="-342900" eaLnBrk="1" fontAlgn="auto" hangingPunct="1">
              <a:lnSpc>
                <a:spcPct val="80000"/>
              </a:lnSpc>
              <a:spcAft>
                <a:spcPct val="15000"/>
              </a:spcAft>
              <a:buFont typeface="Wingdings 2"/>
              <a:buChar char=""/>
              <a:defRPr/>
            </a:pPr>
            <a:r>
              <a:rPr lang="en-US" sz="2400" smtClean="0"/>
              <a:t>Help individuals access housing</a:t>
            </a:r>
          </a:p>
          <a:p>
            <a:pPr marL="742950" lvl="1" indent="-285750" eaLnBrk="1" fontAlgn="auto" hangingPunct="1">
              <a:lnSpc>
                <a:spcPct val="80000"/>
              </a:lnSpc>
              <a:spcAft>
                <a:spcPct val="15000"/>
              </a:spcAft>
              <a:buFont typeface="Wingdings 2"/>
              <a:buChar char=""/>
              <a:defRPr/>
            </a:pPr>
            <a:r>
              <a:rPr lang="en-US" sz="2400" smtClean="0"/>
              <a:t>Develop housing expertise within mainstream systems</a:t>
            </a:r>
          </a:p>
          <a:p>
            <a:pPr marL="742950" lvl="1" indent="-285750" eaLnBrk="1" fontAlgn="auto" hangingPunct="1">
              <a:lnSpc>
                <a:spcPct val="80000"/>
              </a:lnSpc>
              <a:spcAft>
                <a:spcPts val="0"/>
              </a:spcAft>
              <a:buFont typeface="Wingdings 2"/>
              <a:buChar char=""/>
              <a:defRPr/>
            </a:pPr>
            <a:r>
              <a:rPr lang="en-US" sz="2400" smtClean="0"/>
              <a:t>Provide bridge subsidies and priority access to Section 8 </a:t>
            </a:r>
          </a:p>
          <a:p>
            <a:pPr marL="342900" indent="-342900" eaLnBrk="1" fontAlgn="auto" hangingPunct="1">
              <a:lnSpc>
                <a:spcPct val="80000"/>
              </a:lnSpc>
              <a:spcAft>
                <a:spcPts val="0"/>
              </a:spcAft>
              <a:buFont typeface="Wingdings 2"/>
              <a:buChar char=""/>
              <a:defRPr/>
            </a:pPr>
            <a:endParaRPr lang="en-US" sz="2400" smtClean="0"/>
          </a:p>
          <a:p>
            <a:pPr marL="342900" indent="-342900" eaLnBrk="1" fontAlgn="auto" hangingPunct="1">
              <a:lnSpc>
                <a:spcPct val="80000"/>
              </a:lnSpc>
              <a:spcAft>
                <a:spcPct val="15000"/>
              </a:spcAft>
              <a:buFont typeface="Wingdings 2"/>
              <a:buChar char=""/>
              <a:defRPr/>
            </a:pPr>
            <a:r>
              <a:rPr lang="en-US" sz="2400" smtClean="0"/>
              <a:t>Help individuals access services</a:t>
            </a:r>
          </a:p>
          <a:p>
            <a:pPr marL="742950" lvl="1" indent="-285750" eaLnBrk="1" fontAlgn="auto" hangingPunct="1">
              <a:lnSpc>
                <a:spcPct val="80000"/>
              </a:lnSpc>
              <a:spcAft>
                <a:spcPct val="15000"/>
              </a:spcAft>
              <a:buFont typeface="Wingdings 2"/>
              <a:buChar char=""/>
              <a:defRPr/>
            </a:pPr>
            <a:r>
              <a:rPr lang="en-US" sz="2400" smtClean="0"/>
              <a:t>Link people to services or teams (ACT, CTI) that provide or broker services</a:t>
            </a:r>
          </a:p>
          <a:p>
            <a:pPr marL="742950" lvl="1" indent="-285750" eaLnBrk="1" fontAlgn="auto" hangingPunct="1">
              <a:lnSpc>
                <a:spcPct val="80000"/>
              </a:lnSpc>
              <a:spcAft>
                <a:spcPts val="0"/>
              </a:spcAft>
              <a:buFont typeface="Wingdings 2"/>
              <a:buChar char=""/>
              <a:defRPr/>
            </a:pPr>
            <a:r>
              <a:rPr lang="en-US" sz="2400" smtClean="0"/>
              <a:t>Help individuals gain access to benefits before they are released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Best Practice Strategies</a:t>
            </a:r>
          </a:p>
        </p:txBody>
      </p:sp>
      <p:sp>
        <p:nvSpPr>
          <p:cNvPr id="18435" name="Rectangle 3"/>
          <p:cNvSpPr>
            <a:spLocks noGrp="1" noChangeArrowheads="1"/>
          </p:cNvSpPr>
          <p:nvPr>
            <p:ph idx="1"/>
          </p:nvPr>
        </p:nvSpPr>
        <p:spPr>
          <a:xfrm>
            <a:off x="533400" y="1905000"/>
            <a:ext cx="8153400" cy="4114800"/>
          </a:xfrm>
        </p:spPr>
        <p:txBody>
          <a:bodyPr/>
          <a:lstStyle/>
          <a:p>
            <a:pPr marL="342900" indent="-342900" eaLnBrk="1" hangingPunct="1"/>
            <a:r>
              <a:rPr lang="en-US" sz="2400" smtClean="0"/>
              <a:t>Collaboration and partnerships </a:t>
            </a:r>
          </a:p>
          <a:p>
            <a:pPr marL="742950" lvl="1" indent="-285750" eaLnBrk="1" hangingPunct="1"/>
            <a:r>
              <a:rPr lang="en-US" sz="2400" smtClean="0"/>
              <a:t>Get stakeholders to the table</a:t>
            </a:r>
          </a:p>
          <a:p>
            <a:pPr marL="742950" lvl="1" indent="-285750" eaLnBrk="1" hangingPunct="1"/>
            <a:r>
              <a:rPr lang="en-US" sz="2400" smtClean="0"/>
              <a:t>Find champions, develop incentives, stress cost savings </a:t>
            </a:r>
          </a:p>
          <a:p>
            <a:pPr marL="742950" lvl="1" indent="-285750" eaLnBrk="1" hangingPunct="1">
              <a:buFont typeface="Wingdings" pitchFamily="28" charset="2"/>
              <a:buNone/>
            </a:pPr>
            <a:endParaRPr lang="en-US" sz="1600" smtClean="0"/>
          </a:p>
          <a:p>
            <a:pPr marL="342900" indent="-342900" eaLnBrk="1" hangingPunct="1"/>
            <a:r>
              <a:rPr lang="en-US" sz="2400" smtClean="0"/>
              <a:t>Accountability</a:t>
            </a:r>
          </a:p>
          <a:p>
            <a:pPr marL="742950" lvl="1" indent="-285750" eaLnBrk="1" hangingPunct="1"/>
            <a:r>
              <a:rPr lang="en-US" sz="2400" smtClean="0"/>
              <a:t>Hold systems/providers accountable for outcomes</a:t>
            </a:r>
          </a:p>
          <a:p>
            <a:pPr marL="742950" lvl="1" indent="-285750" eaLnBrk="1" hangingPunct="1"/>
            <a:r>
              <a:rPr lang="en-US" sz="2400" smtClean="0"/>
              <a:t>Establish indicators with realistic benchmarks</a:t>
            </a:r>
          </a:p>
          <a:p>
            <a:pPr marL="742950" lvl="1" indent="-285750" eaLnBrk="1" hangingPunct="1"/>
            <a:r>
              <a:rPr lang="en-US" sz="2400" smtClean="0"/>
              <a:t>Incorporate standards into contracts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3400" y="381000"/>
            <a:ext cx="8077200" cy="1295400"/>
          </a:xfrm>
        </p:spPr>
        <p:txBody>
          <a:bodyPr>
            <a:normAutofit fontScale="90000"/>
          </a:bodyPr>
          <a:lstStyle/>
          <a:p>
            <a:pPr eaLnBrk="1" fontAlgn="auto" hangingPunct="1">
              <a:spcAft>
                <a:spcPts val="0"/>
              </a:spcAft>
              <a:defRPr/>
            </a:pPr>
            <a:r>
              <a:rPr lang="en-US" sz="4000" dirty="0" smtClean="0"/>
              <a:t>Best Practice Examples</a:t>
            </a:r>
            <a:r>
              <a:rPr lang="en-US" sz="3700" dirty="0" smtClean="0"/>
              <a:t>…</a:t>
            </a:r>
            <a:br>
              <a:rPr lang="en-US" sz="3700" dirty="0" smtClean="0"/>
            </a:br>
            <a:r>
              <a:rPr lang="en-US" sz="3400" dirty="0" smtClean="0"/>
              <a:t>Transition Specialists/Boundary Spanners</a:t>
            </a:r>
            <a:br>
              <a:rPr lang="en-US" sz="3400" dirty="0" smtClean="0"/>
            </a:br>
            <a:endParaRPr lang="en-US" sz="3400" i="1" dirty="0" smtClean="0"/>
          </a:p>
        </p:txBody>
      </p:sp>
      <p:sp>
        <p:nvSpPr>
          <p:cNvPr id="19459" name="Rectangle 3"/>
          <p:cNvSpPr>
            <a:spLocks noGrp="1" noChangeArrowheads="1"/>
          </p:cNvSpPr>
          <p:nvPr>
            <p:ph idx="1"/>
          </p:nvPr>
        </p:nvSpPr>
        <p:spPr>
          <a:xfrm>
            <a:off x="457200" y="1905000"/>
            <a:ext cx="8001000" cy="4648200"/>
          </a:xfrm>
        </p:spPr>
        <p:txBody>
          <a:bodyPr/>
          <a:lstStyle/>
          <a:p>
            <a:pPr marL="342900" indent="-342900" eaLnBrk="1" hangingPunct="1">
              <a:lnSpc>
                <a:spcPct val="90000"/>
              </a:lnSpc>
            </a:pPr>
            <a:r>
              <a:rPr lang="en-US" sz="2400" i="1" smtClean="0"/>
              <a:t>New York State’s </a:t>
            </a:r>
            <a:r>
              <a:rPr lang="en-US" sz="2400" smtClean="0"/>
              <a:t>Office of Mental Health funds pre-release coordinators and a transition case management team to provide services to inmates with mental illnesses released from State prisons. Services include:</a:t>
            </a:r>
          </a:p>
          <a:p>
            <a:pPr marL="742950" lvl="1" indent="-285750" eaLnBrk="1" hangingPunct="1">
              <a:lnSpc>
                <a:spcPct val="90000"/>
              </a:lnSpc>
            </a:pPr>
            <a:r>
              <a:rPr lang="en-US" sz="2400" smtClean="0"/>
              <a:t>“In-reach” visits</a:t>
            </a:r>
          </a:p>
          <a:p>
            <a:pPr marL="742950" lvl="1" indent="-285750" eaLnBrk="1" hangingPunct="1">
              <a:lnSpc>
                <a:spcPct val="90000"/>
              </a:lnSpc>
            </a:pPr>
            <a:r>
              <a:rPr lang="en-US" sz="2400" smtClean="0"/>
              <a:t>Linking to community housing and treatment providers</a:t>
            </a:r>
          </a:p>
          <a:p>
            <a:pPr marL="742950" lvl="1" indent="-285750" eaLnBrk="1" hangingPunct="1">
              <a:lnSpc>
                <a:spcPct val="90000"/>
              </a:lnSpc>
            </a:pPr>
            <a:r>
              <a:rPr lang="en-US" sz="2400" smtClean="0"/>
              <a:t>Coordination with Division of Parole</a:t>
            </a:r>
          </a:p>
          <a:p>
            <a:pPr marL="342900" indent="-342900" eaLnBrk="1" hangingPunct="1">
              <a:lnSpc>
                <a:spcPct val="90000"/>
              </a:lnSpc>
            </a:pPr>
            <a:endParaRPr lang="en-US" sz="800" smtClean="0"/>
          </a:p>
          <a:p>
            <a:pPr marL="342900" indent="-342900" eaLnBrk="1" hangingPunct="1">
              <a:lnSpc>
                <a:spcPct val="90000"/>
              </a:lnSpc>
            </a:pPr>
            <a:r>
              <a:rPr lang="en-US" sz="2400" i="1" smtClean="0"/>
              <a:t>King Co. Seattle’s</a:t>
            </a:r>
            <a:r>
              <a:rPr lang="en-US" sz="2400" smtClean="0"/>
              <a:t> mental health and addiction services division funds 4 liaisons to work with staff and patients at the State hospital to facilitate transition planning</a:t>
            </a:r>
          </a:p>
          <a:p>
            <a:pPr marL="342900" indent="-342900" eaLnBrk="1" hangingPunct="1">
              <a:lnSpc>
                <a:spcPct val="90000"/>
              </a:lnSpc>
              <a:buFont typeface="Wingdings" pitchFamily="28" charset="2"/>
              <a:buNone/>
            </a:pPr>
            <a:endParaRPr lang="en-US" sz="2400" smtClean="0"/>
          </a:p>
          <a:p>
            <a:pPr marL="342900" indent="-342900" eaLnBrk="1" hangingPunct="1">
              <a:lnSpc>
                <a:spcPct val="90000"/>
              </a:lnSpc>
              <a:buFont typeface="Wingdings" pitchFamily="28" charset="2"/>
              <a:buNone/>
            </a:pPr>
            <a:endParaRPr lang="en-US" sz="24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152400"/>
            <a:ext cx="7467600" cy="1143000"/>
          </a:xfrm>
        </p:spPr>
        <p:txBody>
          <a:bodyPr>
            <a:normAutofit fontScale="90000"/>
          </a:bodyPr>
          <a:lstStyle/>
          <a:p>
            <a:pPr eaLnBrk="1" fontAlgn="auto" hangingPunct="1">
              <a:spcAft>
                <a:spcPts val="0"/>
              </a:spcAft>
              <a:defRPr/>
            </a:pPr>
            <a:r>
              <a:rPr lang="en-US" sz="4000" dirty="0" smtClean="0"/>
              <a:t/>
            </a:r>
            <a:br>
              <a:rPr lang="en-US" sz="4000" dirty="0" smtClean="0"/>
            </a:br>
            <a:r>
              <a:rPr lang="en-US" sz="4000" dirty="0" smtClean="0"/>
              <a:t>Best Practice Examples</a:t>
            </a:r>
            <a:r>
              <a:rPr lang="en-US" sz="3700" dirty="0" smtClean="0"/>
              <a:t>…</a:t>
            </a:r>
            <a:br>
              <a:rPr lang="en-US" sz="3700" dirty="0" smtClean="0"/>
            </a:br>
            <a:r>
              <a:rPr lang="en-US" sz="3700" dirty="0" smtClean="0"/>
              <a:t>Accessing Housing Options</a:t>
            </a:r>
            <a:endParaRPr lang="en-US" sz="4000" i="1" dirty="0" smtClean="0"/>
          </a:p>
        </p:txBody>
      </p:sp>
      <p:sp>
        <p:nvSpPr>
          <p:cNvPr id="20483" name="Rectangle 3"/>
          <p:cNvSpPr>
            <a:spLocks noGrp="1" noChangeArrowheads="1"/>
          </p:cNvSpPr>
          <p:nvPr>
            <p:ph idx="1"/>
          </p:nvPr>
        </p:nvSpPr>
        <p:spPr>
          <a:xfrm>
            <a:off x="838200" y="1371600"/>
            <a:ext cx="8001000" cy="4953000"/>
          </a:xfrm>
        </p:spPr>
        <p:txBody>
          <a:bodyPr/>
          <a:lstStyle/>
          <a:p>
            <a:pPr marL="342900" indent="-342900" eaLnBrk="1" hangingPunct="1">
              <a:buFont typeface="Wingdings" pitchFamily="28" charset="2"/>
              <a:buNone/>
            </a:pPr>
            <a:endParaRPr lang="en-US" sz="1400" i="1" smtClean="0"/>
          </a:p>
          <a:p>
            <a:pPr marL="342900" indent="-342900" eaLnBrk="1" hangingPunct="1">
              <a:buFont typeface="Wingdings" pitchFamily="28" charset="2"/>
              <a:buNone/>
            </a:pPr>
            <a:endParaRPr lang="en-US" sz="1400" i="1" smtClean="0"/>
          </a:p>
        </p:txBody>
      </p:sp>
      <p:sp>
        <p:nvSpPr>
          <p:cNvPr id="20484" name="Rectangle 4"/>
          <p:cNvSpPr>
            <a:spLocks noChangeArrowheads="1"/>
          </p:cNvSpPr>
          <p:nvPr/>
        </p:nvSpPr>
        <p:spPr bwMode="auto">
          <a:xfrm>
            <a:off x="1143000" y="1676400"/>
            <a:ext cx="7848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eaLnBrk="1" hangingPunct="1"/>
            <a:r>
              <a:rPr lang="en-US" sz="4000">
                <a:solidFill>
                  <a:schemeClr val="tx2"/>
                </a:solidFill>
              </a:rPr>
              <a:t/>
            </a:r>
            <a:br>
              <a:rPr lang="en-US" sz="4000">
                <a:solidFill>
                  <a:schemeClr val="tx2"/>
                </a:solidFill>
              </a:rPr>
            </a:br>
            <a:endParaRPr lang="en-US" sz="4000" i="1">
              <a:solidFill>
                <a:schemeClr val="tx2"/>
              </a:solidFill>
            </a:endParaRPr>
          </a:p>
        </p:txBody>
      </p:sp>
      <p:sp>
        <p:nvSpPr>
          <p:cNvPr id="20485" name="Rectangle 5"/>
          <p:cNvSpPr>
            <a:spLocks noChangeArrowheads="1"/>
          </p:cNvSpPr>
          <p:nvPr/>
        </p:nvSpPr>
        <p:spPr bwMode="auto">
          <a:xfrm>
            <a:off x="457200" y="1905000"/>
            <a:ext cx="8001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1" hangingPunct="1">
              <a:spcBef>
                <a:spcPct val="20000"/>
              </a:spcBef>
              <a:buClr>
                <a:schemeClr val="bg2"/>
              </a:buClr>
              <a:buSzPct val="70000"/>
              <a:buFont typeface="Wingdings" pitchFamily="28" charset="2"/>
              <a:buChar char="o"/>
            </a:pPr>
            <a:r>
              <a:rPr lang="en-US" sz="2400" i="1"/>
              <a:t>Hawaii’s </a:t>
            </a:r>
            <a:r>
              <a:rPr lang="en-US" sz="2400"/>
              <a:t>Mental Health Division provides temporary rent subsidies to homeless patients being discharged. Section 8 rules revised to give preference to people who are homeless or receiving bridge subsidies</a:t>
            </a:r>
          </a:p>
          <a:p>
            <a:pPr marL="342900" indent="-342900" eaLnBrk="1" hangingPunct="1">
              <a:spcBef>
                <a:spcPct val="20000"/>
              </a:spcBef>
              <a:buClr>
                <a:schemeClr val="bg2"/>
              </a:buClr>
              <a:buSzPct val="70000"/>
              <a:buFont typeface="Wingdings" pitchFamily="28" charset="2"/>
              <a:buChar char="o"/>
            </a:pPr>
            <a:endParaRPr lang="en-US" sz="800"/>
          </a:p>
          <a:p>
            <a:pPr marL="342900" indent="-342900" eaLnBrk="1" hangingPunct="1">
              <a:spcBef>
                <a:spcPct val="20000"/>
              </a:spcBef>
              <a:spcAft>
                <a:spcPct val="80000"/>
              </a:spcAft>
              <a:buClr>
                <a:schemeClr val="bg2"/>
              </a:buClr>
              <a:buSzPct val="70000"/>
              <a:buFont typeface="Wingdings" pitchFamily="28" charset="2"/>
              <a:buChar char="o"/>
            </a:pPr>
            <a:r>
              <a:rPr lang="en-US" sz="2400" i="1"/>
              <a:t>Kentucky</a:t>
            </a:r>
            <a:r>
              <a:rPr lang="en-US" sz="2400"/>
              <a:t> made persons being discharged from State hospitals a priority population for Section 8</a:t>
            </a:r>
          </a:p>
          <a:p>
            <a:pPr marL="342900" indent="-342900" eaLnBrk="1" hangingPunct="1">
              <a:spcBef>
                <a:spcPct val="20000"/>
              </a:spcBef>
              <a:buClr>
                <a:schemeClr val="bg2"/>
              </a:buClr>
              <a:buSzPct val="70000"/>
              <a:buFont typeface="Wingdings" pitchFamily="28" charset="2"/>
              <a:buChar char="o"/>
            </a:pPr>
            <a:r>
              <a:rPr lang="en-US" sz="2400" i="1"/>
              <a:t>New York</a:t>
            </a:r>
            <a:r>
              <a:rPr lang="en-US" sz="2400"/>
              <a:t> State’s Office of Mental Health has mandated that individuals at high risk for homelessness receive priority for housing, case management, and Assertive Community Treatment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09600" y="152400"/>
            <a:ext cx="7848600" cy="1143000"/>
          </a:xfrm>
        </p:spPr>
        <p:txBody>
          <a:bodyPr>
            <a:normAutofit fontScale="90000"/>
          </a:bodyPr>
          <a:lstStyle/>
          <a:p>
            <a:pPr eaLnBrk="1" fontAlgn="auto" hangingPunct="1">
              <a:spcAft>
                <a:spcPts val="0"/>
              </a:spcAft>
              <a:defRPr/>
            </a:pPr>
            <a:r>
              <a:rPr lang="en-US" sz="4000" dirty="0" smtClean="0"/>
              <a:t/>
            </a:r>
            <a:br>
              <a:rPr lang="en-US" sz="4000" dirty="0" smtClean="0"/>
            </a:br>
            <a:r>
              <a:rPr lang="en-US" sz="4000" dirty="0" smtClean="0"/>
              <a:t>Best Practice Examples</a:t>
            </a:r>
            <a:r>
              <a:rPr lang="en-US" sz="3700" dirty="0" smtClean="0"/>
              <a:t>…</a:t>
            </a:r>
            <a:br>
              <a:rPr lang="en-US" sz="3700" dirty="0" smtClean="0"/>
            </a:br>
            <a:r>
              <a:rPr lang="en-US" sz="3700" dirty="0" smtClean="0"/>
              <a:t>Continuity of Care and Service Access</a:t>
            </a:r>
            <a:endParaRPr lang="en-US" sz="4000" i="1" dirty="0" smtClean="0"/>
          </a:p>
        </p:txBody>
      </p:sp>
      <p:sp>
        <p:nvSpPr>
          <p:cNvPr id="17411" name="Rectangle 3"/>
          <p:cNvSpPr>
            <a:spLocks noGrp="1" noChangeArrowheads="1"/>
          </p:cNvSpPr>
          <p:nvPr>
            <p:ph idx="1"/>
          </p:nvPr>
        </p:nvSpPr>
        <p:spPr>
          <a:xfrm>
            <a:off x="609600" y="1828800"/>
            <a:ext cx="8001000" cy="4343400"/>
          </a:xfrm>
        </p:spPr>
        <p:txBody>
          <a:bodyPr>
            <a:normAutofit lnSpcReduction="10000"/>
          </a:bodyPr>
          <a:lstStyle/>
          <a:p>
            <a:pPr marL="342900" indent="-342900" eaLnBrk="1" fontAlgn="auto" hangingPunct="1">
              <a:lnSpc>
                <a:spcPct val="90000"/>
              </a:lnSpc>
              <a:spcAft>
                <a:spcPts val="0"/>
              </a:spcAft>
              <a:buFont typeface="Wingdings" pitchFamily="28" charset="2"/>
              <a:buNone/>
              <a:defRPr/>
            </a:pPr>
            <a:endParaRPr lang="en-US" sz="1200" i="1" smtClean="0"/>
          </a:p>
          <a:p>
            <a:pPr marL="342900" indent="-342900" eaLnBrk="1" fontAlgn="auto" hangingPunct="1">
              <a:lnSpc>
                <a:spcPct val="90000"/>
              </a:lnSpc>
              <a:spcAft>
                <a:spcPts val="0"/>
              </a:spcAft>
              <a:buFont typeface="Wingdings" pitchFamily="28" charset="2"/>
              <a:buNone/>
              <a:defRPr/>
            </a:pPr>
            <a:endParaRPr lang="en-US" sz="1200" i="1" smtClean="0"/>
          </a:p>
          <a:p>
            <a:pPr marL="342900" indent="-342900" eaLnBrk="1" fontAlgn="auto" hangingPunct="1">
              <a:lnSpc>
                <a:spcPct val="90000"/>
              </a:lnSpc>
              <a:spcAft>
                <a:spcPts val="0"/>
              </a:spcAft>
              <a:buFont typeface="Wingdings 2"/>
              <a:buChar char=""/>
              <a:defRPr/>
            </a:pPr>
            <a:r>
              <a:rPr lang="en-US" sz="2400" smtClean="0"/>
              <a:t>Critical Time Intervention and Short-term ACT Services are evidence-based practices for people who have experienced chronic homelessness</a:t>
            </a:r>
          </a:p>
          <a:p>
            <a:pPr marL="342900" indent="-342900" eaLnBrk="1" fontAlgn="auto" hangingPunct="1">
              <a:lnSpc>
                <a:spcPct val="90000"/>
              </a:lnSpc>
              <a:spcAft>
                <a:spcPts val="0"/>
              </a:spcAft>
              <a:buFont typeface="Wingdings 2"/>
              <a:buChar char=""/>
              <a:defRPr/>
            </a:pPr>
            <a:endParaRPr lang="en-US" sz="2400" smtClean="0"/>
          </a:p>
          <a:p>
            <a:pPr marL="342900" indent="-342900" eaLnBrk="1" fontAlgn="auto" hangingPunct="1">
              <a:lnSpc>
                <a:spcPct val="90000"/>
              </a:lnSpc>
              <a:spcAft>
                <a:spcPts val="0"/>
              </a:spcAft>
              <a:buFont typeface="Wingdings 2"/>
              <a:buChar char=""/>
              <a:defRPr/>
            </a:pPr>
            <a:r>
              <a:rPr lang="en-US" sz="2400" smtClean="0"/>
              <a:t>Provide intensive clinical services for 6-12 months during and following transition from shelters, hospitals, or jails</a:t>
            </a:r>
          </a:p>
          <a:p>
            <a:pPr marL="342900" indent="-342900" eaLnBrk="1" fontAlgn="auto" hangingPunct="1">
              <a:lnSpc>
                <a:spcPct val="90000"/>
              </a:lnSpc>
              <a:spcAft>
                <a:spcPts val="0"/>
              </a:spcAft>
              <a:buFont typeface="Wingdings 2"/>
              <a:buChar char=""/>
              <a:defRPr/>
            </a:pPr>
            <a:endParaRPr lang="en-US" sz="2400" smtClean="0"/>
          </a:p>
          <a:p>
            <a:pPr marL="342900" indent="-342900" eaLnBrk="1" fontAlgn="auto" hangingPunct="1">
              <a:lnSpc>
                <a:spcPct val="90000"/>
              </a:lnSpc>
              <a:spcAft>
                <a:spcPts val="0"/>
              </a:spcAft>
              <a:buFont typeface="Wingdings 2"/>
              <a:buChar char=""/>
              <a:defRPr/>
            </a:pPr>
            <a:r>
              <a:rPr lang="en-US" sz="2400" smtClean="0"/>
              <a:t>Proven effective in maintaining residential stability and linkage to mainstream treatment and other support services </a:t>
            </a:r>
            <a:r>
              <a:rPr lang="en-US" sz="2400" i="1" smtClean="0"/>
              <a:t>after</a:t>
            </a:r>
            <a:r>
              <a:rPr lang="en-US" sz="2400" smtClean="0"/>
              <a:t> intervention is scaled back or withdrawn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381000"/>
            <a:ext cx="8229600" cy="806450"/>
          </a:xfrm>
        </p:spPr>
        <p:txBody>
          <a:bodyPr>
            <a:normAutofit fontScale="90000"/>
          </a:bodyPr>
          <a:lstStyle/>
          <a:p>
            <a:pPr eaLnBrk="1" fontAlgn="auto" hangingPunct="1">
              <a:spcAft>
                <a:spcPts val="0"/>
              </a:spcAft>
              <a:defRPr/>
            </a:pPr>
            <a:r>
              <a:rPr lang="en-US" sz="4000" dirty="0" smtClean="0"/>
              <a:t>Best Practice Examples</a:t>
            </a:r>
            <a:r>
              <a:rPr lang="en-US" sz="3700" dirty="0" smtClean="0"/>
              <a:t>…</a:t>
            </a:r>
            <a:br>
              <a:rPr lang="en-US" sz="3700" dirty="0" smtClean="0"/>
            </a:br>
            <a:r>
              <a:rPr lang="en-US" sz="3700" dirty="0" smtClean="0"/>
              <a:t>Collaboration and Partnerships</a:t>
            </a:r>
            <a:endParaRPr lang="en-US" sz="4000" i="1" dirty="0" smtClean="0"/>
          </a:p>
        </p:txBody>
      </p:sp>
      <p:sp>
        <p:nvSpPr>
          <p:cNvPr id="22531" name="Rectangle 3"/>
          <p:cNvSpPr>
            <a:spLocks noGrp="1" noChangeArrowheads="1"/>
          </p:cNvSpPr>
          <p:nvPr>
            <p:ph idx="1"/>
          </p:nvPr>
        </p:nvSpPr>
        <p:spPr>
          <a:xfrm>
            <a:off x="838200" y="1371600"/>
            <a:ext cx="8001000" cy="4953000"/>
          </a:xfrm>
        </p:spPr>
        <p:txBody>
          <a:bodyPr/>
          <a:lstStyle/>
          <a:p>
            <a:pPr marL="342900" indent="-342900" eaLnBrk="1" hangingPunct="1">
              <a:buFont typeface="Wingdings" pitchFamily="28" charset="2"/>
              <a:buNone/>
            </a:pPr>
            <a:endParaRPr lang="en-US" sz="1400" i="1" smtClean="0"/>
          </a:p>
          <a:p>
            <a:pPr marL="342900" indent="-342900" eaLnBrk="1" hangingPunct="1">
              <a:buFont typeface="Wingdings" pitchFamily="28" charset="2"/>
              <a:buNone/>
            </a:pPr>
            <a:endParaRPr lang="en-US" sz="1400" i="1" smtClean="0"/>
          </a:p>
        </p:txBody>
      </p:sp>
      <p:sp>
        <p:nvSpPr>
          <p:cNvPr id="22532" name="Rectangle 4"/>
          <p:cNvSpPr>
            <a:spLocks noChangeArrowheads="1"/>
          </p:cNvSpPr>
          <p:nvPr/>
        </p:nvSpPr>
        <p:spPr bwMode="auto">
          <a:xfrm>
            <a:off x="533400" y="1676400"/>
            <a:ext cx="8001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1" hangingPunct="1">
              <a:lnSpc>
                <a:spcPct val="90000"/>
              </a:lnSpc>
              <a:spcBef>
                <a:spcPct val="20000"/>
              </a:spcBef>
              <a:buClr>
                <a:schemeClr val="bg2"/>
              </a:buClr>
              <a:buSzPct val="70000"/>
              <a:buFont typeface="Wingdings" pitchFamily="28" charset="2"/>
              <a:buNone/>
            </a:pPr>
            <a:endParaRPr lang="en-US" sz="1200" i="1"/>
          </a:p>
          <a:p>
            <a:pPr marL="342900" indent="-342900" eaLnBrk="1" hangingPunct="1">
              <a:lnSpc>
                <a:spcPct val="90000"/>
              </a:lnSpc>
              <a:spcBef>
                <a:spcPct val="20000"/>
              </a:spcBef>
              <a:buClr>
                <a:schemeClr val="bg2"/>
              </a:buClr>
              <a:buSzPct val="70000"/>
              <a:buFont typeface="Wingdings" pitchFamily="28" charset="2"/>
              <a:buNone/>
            </a:pPr>
            <a:endParaRPr lang="en-US" sz="1200" i="1"/>
          </a:p>
          <a:p>
            <a:pPr marL="342900" indent="-342900" eaLnBrk="1" hangingPunct="1">
              <a:lnSpc>
                <a:spcPct val="90000"/>
              </a:lnSpc>
              <a:spcBef>
                <a:spcPct val="20000"/>
              </a:spcBef>
              <a:buClr>
                <a:schemeClr val="bg2"/>
              </a:buClr>
              <a:buSzPct val="70000"/>
              <a:buFont typeface="Wingdings" pitchFamily="28" charset="2"/>
              <a:buChar char="o"/>
            </a:pPr>
            <a:r>
              <a:rPr lang="en-US" sz="2400" i="1"/>
              <a:t>Maryland</a:t>
            </a:r>
            <a:r>
              <a:rPr lang="en-US" sz="2400"/>
              <a:t> Mental Hygiene Administration funds transition planning services for incarcerated individuals with serious mental illnesses and co-occurring disorders who are homeless</a:t>
            </a:r>
          </a:p>
          <a:p>
            <a:pPr marL="342900" indent="-342900" eaLnBrk="1" hangingPunct="1">
              <a:lnSpc>
                <a:spcPct val="90000"/>
              </a:lnSpc>
              <a:spcBef>
                <a:spcPct val="20000"/>
              </a:spcBef>
              <a:buClr>
                <a:schemeClr val="bg2"/>
              </a:buClr>
              <a:buSzPct val="70000"/>
              <a:buFont typeface="Wingdings" pitchFamily="28" charset="2"/>
              <a:buNone/>
            </a:pPr>
            <a:endParaRPr lang="en-US" sz="2400"/>
          </a:p>
          <a:p>
            <a:pPr marL="342900" indent="-342900" eaLnBrk="1" hangingPunct="1">
              <a:lnSpc>
                <a:spcPct val="90000"/>
              </a:lnSpc>
              <a:spcBef>
                <a:spcPct val="20000"/>
              </a:spcBef>
              <a:buClr>
                <a:schemeClr val="bg2"/>
              </a:buClr>
              <a:buSzPct val="70000"/>
              <a:buFont typeface="Wingdings" pitchFamily="28" charset="2"/>
              <a:buChar char="o"/>
            </a:pPr>
            <a:r>
              <a:rPr lang="en-US" sz="2400"/>
              <a:t>Seed money is provided to 23 jurisdictions that have developed interagency advisory boards and agreements specifying services community agencies will provide to ensure successful re-entry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smtClean="0"/>
              <a:t>Best Practice Examples…</a:t>
            </a:r>
            <a:br>
              <a:rPr lang="en-US" sz="4000" smtClean="0"/>
            </a:br>
            <a:r>
              <a:rPr lang="en-US" sz="3700" smtClean="0"/>
              <a:t>Accountability</a:t>
            </a:r>
          </a:p>
        </p:txBody>
      </p:sp>
      <p:sp>
        <p:nvSpPr>
          <p:cNvPr id="19459" name="Rectangle 3"/>
          <p:cNvSpPr>
            <a:spLocks noGrp="1" noChangeArrowheads="1"/>
          </p:cNvSpPr>
          <p:nvPr>
            <p:ph idx="1"/>
          </p:nvPr>
        </p:nvSpPr>
        <p:spPr>
          <a:xfrm>
            <a:off x="533400" y="1981200"/>
            <a:ext cx="7924800" cy="4572000"/>
          </a:xfrm>
        </p:spPr>
        <p:txBody>
          <a:bodyPr>
            <a:normAutofit lnSpcReduction="10000"/>
          </a:bodyPr>
          <a:lstStyle/>
          <a:p>
            <a:pPr marL="342900" indent="-342900" eaLnBrk="1" fontAlgn="auto" hangingPunct="1">
              <a:lnSpc>
                <a:spcPct val="80000"/>
              </a:lnSpc>
              <a:spcAft>
                <a:spcPct val="80000"/>
              </a:spcAft>
              <a:buFont typeface="Wingdings 2"/>
              <a:buChar char=""/>
              <a:defRPr/>
            </a:pPr>
            <a:r>
              <a:rPr lang="en-US" sz="2400" i="1" smtClean="0"/>
              <a:t>New Hampshire</a:t>
            </a:r>
            <a:r>
              <a:rPr lang="en-US" sz="2400" smtClean="0"/>
              <a:t> banned discharges to shelters in a new hospital discharge planning policy</a:t>
            </a:r>
          </a:p>
          <a:p>
            <a:pPr marL="342900" indent="-342900" eaLnBrk="1" fontAlgn="auto" hangingPunct="1">
              <a:lnSpc>
                <a:spcPct val="80000"/>
              </a:lnSpc>
              <a:spcAft>
                <a:spcPct val="80000"/>
              </a:spcAft>
              <a:buFont typeface="Wingdings 2"/>
              <a:buChar char=""/>
              <a:defRPr/>
            </a:pPr>
            <a:r>
              <a:rPr lang="en-US" sz="2400" i="1" smtClean="0"/>
              <a:t>Massachusetts</a:t>
            </a:r>
            <a:r>
              <a:rPr lang="en-US" sz="2400" smtClean="0"/>
              <a:t> mainstream systems (corrections, mental health, etc.) evaluate contractors on performance measures where homelessness is a negative outcome and housing is a positive outcome. Outcomes are tied to incentives and disincentives in each system</a:t>
            </a:r>
          </a:p>
          <a:p>
            <a:pPr marL="342900" indent="-342900" eaLnBrk="1" fontAlgn="auto" hangingPunct="1">
              <a:lnSpc>
                <a:spcPct val="80000"/>
              </a:lnSpc>
              <a:spcAft>
                <a:spcPct val="80000"/>
              </a:spcAft>
              <a:buFont typeface="Wingdings 2"/>
              <a:buChar char=""/>
              <a:defRPr/>
            </a:pPr>
            <a:r>
              <a:rPr lang="en-US" sz="2400" i="1" smtClean="0"/>
              <a:t>City of Philadelphia</a:t>
            </a:r>
            <a:r>
              <a:rPr lang="en-US" sz="2400" smtClean="0"/>
              <a:t> and </a:t>
            </a:r>
            <a:r>
              <a:rPr lang="en-US" sz="2400" i="1" smtClean="0"/>
              <a:t>Massachusetts</a:t>
            </a:r>
            <a:r>
              <a:rPr lang="en-US" sz="2400" smtClean="0"/>
              <a:t> are reducing shelter beds by providing incentives for providers to provide prevention services and supports in housing. Shelter providers are penalized if a former client reappears in the shelter system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 y="304800"/>
            <a:ext cx="8229600" cy="1143000"/>
          </a:xfrm>
        </p:spPr>
        <p:txBody>
          <a:bodyPr>
            <a:normAutofit fontScale="90000"/>
          </a:bodyPr>
          <a:lstStyle/>
          <a:p>
            <a:pPr marL="508000" indent="-508000" eaLnBrk="1" fontAlgn="auto" hangingPunct="1">
              <a:spcAft>
                <a:spcPts val="0"/>
              </a:spcAft>
              <a:defRPr/>
            </a:pPr>
            <a:r>
              <a:rPr lang="en-US" sz="4000" dirty="0" smtClean="0"/>
              <a:t>	Best Practice Examples…</a:t>
            </a:r>
            <a:br>
              <a:rPr lang="en-US" sz="4000" dirty="0" smtClean="0"/>
            </a:br>
            <a:r>
              <a:rPr lang="en-US" sz="4000" dirty="0" smtClean="0"/>
              <a:t>Youth in Transition</a:t>
            </a:r>
          </a:p>
        </p:txBody>
      </p:sp>
      <p:sp>
        <p:nvSpPr>
          <p:cNvPr id="20483" name="Rectangle 3"/>
          <p:cNvSpPr>
            <a:spLocks noGrp="1" noChangeArrowheads="1"/>
          </p:cNvSpPr>
          <p:nvPr>
            <p:ph idx="1"/>
          </p:nvPr>
        </p:nvSpPr>
        <p:spPr>
          <a:xfrm>
            <a:off x="533400" y="1905000"/>
            <a:ext cx="7391400" cy="3886200"/>
          </a:xfrm>
        </p:spPr>
        <p:txBody>
          <a:bodyPr>
            <a:normAutofit fontScale="92500"/>
          </a:bodyPr>
          <a:lstStyle/>
          <a:p>
            <a:pPr marL="342900" indent="-342900" eaLnBrk="1" fontAlgn="auto" hangingPunct="1">
              <a:spcAft>
                <a:spcPts val="0"/>
              </a:spcAft>
              <a:buFont typeface="Wingdings" pitchFamily="28" charset="2"/>
              <a:buChar char="q"/>
              <a:defRPr/>
            </a:pPr>
            <a:r>
              <a:rPr lang="en-US" sz="2200" smtClean="0"/>
              <a:t>The Federally-funded Independent Living Program for youth transitioning from foster care allows up to 30% of funds to be used toward housing for youth until they reach the age of 21</a:t>
            </a:r>
          </a:p>
          <a:p>
            <a:pPr marL="342900" indent="-342900" eaLnBrk="1" fontAlgn="auto" hangingPunct="1">
              <a:spcAft>
                <a:spcPts val="0"/>
              </a:spcAft>
              <a:buFont typeface="Wingdings 2"/>
              <a:buChar char=""/>
              <a:defRPr/>
            </a:pPr>
            <a:endParaRPr lang="en-US" sz="800" smtClean="0"/>
          </a:p>
          <a:p>
            <a:pPr marL="342900" indent="-342900" eaLnBrk="1" fontAlgn="auto" hangingPunct="1">
              <a:spcAft>
                <a:spcPts val="0"/>
              </a:spcAft>
              <a:buFont typeface="Wingdings 2"/>
              <a:buChar char=""/>
              <a:defRPr/>
            </a:pPr>
            <a:r>
              <a:rPr lang="en-US" sz="2200" i="1" smtClean="0"/>
              <a:t>Illinois’</a:t>
            </a:r>
            <a:r>
              <a:rPr lang="en-US" sz="2200" smtClean="0"/>
              <a:t> Department of Youth and Families’ Youth Housing Assistance Program provides housing advocacy and cash assistance to youth aging out of foster care.  Housing advocates throughout the State assist with locating affordable housing and accessing social services.  Grants to cover start-up costs (e.g., security deposits) and partial housing subsidies are available</a:t>
            </a:r>
          </a:p>
          <a:p>
            <a:pPr marL="342900" indent="-342900" eaLnBrk="1" fontAlgn="auto" hangingPunct="1">
              <a:spcAft>
                <a:spcPts val="0"/>
              </a:spcAft>
              <a:buFont typeface="Wingdings 2"/>
              <a:buChar char=""/>
              <a:defRPr/>
            </a:pPr>
            <a:endParaRPr lang="en-US" sz="2200" smtClean="0"/>
          </a:p>
          <a:p>
            <a:pPr marL="342900" indent="-342900" eaLnBrk="1" fontAlgn="auto" hangingPunct="1">
              <a:spcAft>
                <a:spcPts val="0"/>
              </a:spcAft>
              <a:buFont typeface="Wingdings 2"/>
              <a:buChar char=""/>
              <a:defRPr/>
            </a:pPr>
            <a:endParaRPr lang="en-US" sz="24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title"/>
          </p:nvPr>
        </p:nvSpPr>
        <p:spPr>
          <a:xfrm>
            <a:off x="304800" y="381000"/>
            <a:ext cx="7772400" cy="1066800"/>
          </a:xfrm>
        </p:spPr>
        <p:txBody>
          <a:bodyPr lIns="92075" tIns="46038" rIns="92075" bIns="46038">
            <a:normAutofit fontScale="90000"/>
          </a:bodyPr>
          <a:lstStyle/>
          <a:p>
            <a:pPr marL="231775" indent="-231775" eaLnBrk="1" fontAlgn="auto" hangingPunct="1">
              <a:spcAft>
                <a:spcPts val="0"/>
              </a:spcAft>
              <a:defRPr/>
            </a:pPr>
            <a:r>
              <a:rPr lang="en-US" sz="4000" dirty="0" smtClean="0"/>
              <a:t>	Best Practice Examples…</a:t>
            </a:r>
            <a:br>
              <a:rPr lang="en-US" sz="4000" dirty="0" smtClean="0"/>
            </a:br>
            <a:r>
              <a:rPr lang="en-US" sz="4000" dirty="0" smtClean="0"/>
              <a:t>Re-Entry for Ex-Offenders</a:t>
            </a:r>
          </a:p>
        </p:txBody>
      </p:sp>
      <p:sp>
        <p:nvSpPr>
          <p:cNvPr id="25603" name="Rectangle 2"/>
          <p:cNvSpPr>
            <a:spLocks noGrp="1" noChangeArrowheads="1"/>
          </p:cNvSpPr>
          <p:nvPr>
            <p:ph idx="1"/>
          </p:nvPr>
        </p:nvSpPr>
        <p:spPr>
          <a:xfrm>
            <a:off x="457200" y="2057400"/>
            <a:ext cx="8305800" cy="4343400"/>
          </a:xfrm>
        </p:spPr>
        <p:txBody>
          <a:bodyPr/>
          <a:lstStyle/>
          <a:p>
            <a:pPr marL="0" indent="0" eaLnBrk="1" hangingPunct="1">
              <a:lnSpc>
                <a:spcPct val="80000"/>
              </a:lnSpc>
              <a:buFont typeface="Wingdings" pitchFamily="28" charset="2"/>
              <a:buNone/>
            </a:pPr>
            <a:r>
              <a:rPr lang="en-US" sz="2800" smtClean="0"/>
              <a:t>States and localities are collaborating with criminal justice re-entry initiatives to provide housing and post-release support services</a:t>
            </a:r>
          </a:p>
          <a:p>
            <a:pPr marL="0" indent="0" eaLnBrk="1" hangingPunct="1">
              <a:lnSpc>
                <a:spcPct val="80000"/>
              </a:lnSpc>
              <a:buFont typeface="Wingdings" pitchFamily="28" charset="2"/>
              <a:buNone/>
            </a:pPr>
            <a:endParaRPr lang="en-US" sz="900" smtClean="0"/>
          </a:p>
          <a:p>
            <a:pPr marL="742950" lvl="1" indent="-285750" eaLnBrk="1" hangingPunct="1">
              <a:lnSpc>
                <a:spcPct val="80000"/>
              </a:lnSpc>
            </a:pPr>
            <a:r>
              <a:rPr lang="en-US" sz="2400" smtClean="0"/>
              <a:t>Blended funds to create and provide new housing for formerly incarcerated persons</a:t>
            </a:r>
          </a:p>
          <a:p>
            <a:pPr marL="742950" lvl="1" indent="-285750" eaLnBrk="1" hangingPunct="1">
              <a:lnSpc>
                <a:spcPct val="80000"/>
              </a:lnSpc>
            </a:pPr>
            <a:endParaRPr lang="en-US" sz="900" smtClean="0"/>
          </a:p>
          <a:p>
            <a:pPr marL="742950" lvl="1" indent="-285750" eaLnBrk="1" hangingPunct="1">
              <a:lnSpc>
                <a:spcPct val="80000"/>
              </a:lnSpc>
            </a:pPr>
            <a:r>
              <a:rPr lang="en-US" sz="2400" smtClean="0"/>
              <a:t>Re-allocation of Criminal Justice/Corrections capital funding to housing agency</a:t>
            </a:r>
          </a:p>
          <a:p>
            <a:pPr marL="1143000" lvl="2" indent="-228600" eaLnBrk="1" hangingPunct="1">
              <a:lnSpc>
                <a:spcPct val="80000"/>
              </a:lnSpc>
            </a:pPr>
            <a:endParaRPr lang="en-US" sz="800" smtClean="0"/>
          </a:p>
          <a:p>
            <a:pPr marL="742950" lvl="1" indent="-285750" eaLnBrk="1" hangingPunct="1">
              <a:lnSpc>
                <a:spcPct val="80000"/>
              </a:lnSpc>
            </a:pPr>
            <a:r>
              <a:rPr lang="en-US" sz="2400" smtClean="0"/>
              <a:t>Provision of Corrections/Parole funds to subsidize supportive housing for former inmates</a:t>
            </a:r>
          </a:p>
          <a:p>
            <a:pPr marL="1143000" lvl="2" indent="-228600" eaLnBrk="1" hangingPunct="1">
              <a:lnSpc>
                <a:spcPct val="80000"/>
              </a:lnSpc>
            </a:pPr>
            <a:endParaRPr lang="en-US" sz="800" smtClean="0"/>
          </a:p>
          <a:p>
            <a:pPr marL="742950" lvl="1" indent="-285750" eaLnBrk="1" hangingPunct="1">
              <a:lnSpc>
                <a:spcPct val="80000"/>
              </a:lnSpc>
            </a:pPr>
            <a:r>
              <a:rPr lang="en-US" sz="2400" smtClean="0"/>
              <a:t>Cross-training for improved discharge planning</a:t>
            </a:r>
          </a:p>
          <a:p>
            <a:pPr marL="0" indent="0" eaLnBrk="1" hangingPunct="1">
              <a:lnSpc>
                <a:spcPct val="80000"/>
              </a:lnSpc>
            </a:pPr>
            <a:endParaRPr lang="en-US" sz="20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z="2800" b="1" smtClean="0"/>
              <a:t>The Topics We’ll be covering.</a:t>
            </a:r>
            <a:endParaRPr lang="en-US" sz="2800" smtClean="0"/>
          </a:p>
        </p:txBody>
      </p:sp>
      <p:sp>
        <p:nvSpPr>
          <p:cNvPr id="3" name="Content Placeholder 2"/>
          <p:cNvSpPr>
            <a:spLocks noGrp="1"/>
          </p:cNvSpPr>
          <p:nvPr>
            <p:ph idx="1"/>
          </p:nvPr>
        </p:nvSpPr>
        <p:spPr>
          <a:xfrm>
            <a:off x="457200" y="3048000"/>
            <a:ext cx="8229600" cy="2133600"/>
          </a:xfrm>
        </p:spPr>
        <p:txBody>
          <a:bodyPr>
            <a:normAutofit/>
          </a:bodyPr>
          <a:lstStyle/>
          <a:p>
            <a:pPr marL="0" indent="0" eaLnBrk="1" fontAlgn="auto" hangingPunct="1">
              <a:spcAft>
                <a:spcPts val="0"/>
              </a:spcAft>
              <a:buFont typeface="Wingdings" pitchFamily="28" charset="2"/>
              <a:buNone/>
              <a:defRPr/>
            </a:pPr>
            <a:r>
              <a:rPr lang="en-US" sz="3600" b="1" dirty="0" smtClean="0">
                <a:ea typeface="+mj-ea"/>
                <a:cs typeface="+mj-cs"/>
              </a:rPr>
              <a:t>Preventing Chronic Homelessness </a:t>
            </a:r>
          </a:p>
          <a:p>
            <a:pPr marL="0" indent="0" eaLnBrk="1" fontAlgn="auto" hangingPunct="1">
              <a:spcAft>
                <a:spcPts val="0"/>
              </a:spcAft>
              <a:buFont typeface="Wingdings" pitchFamily="28" charset="2"/>
              <a:buNone/>
              <a:defRPr/>
            </a:pPr>
            <a:endParaRPr lang="en-US" sz="3600" b="1" dirty="0" smtClean="0">
              <a:ea typeface="+mj-ea"/>
              <a:cs typeface="+mj-cs"/>
            </a:endParaRPr>
          </a:p>
          <a:p>
            <a:pPr marL="0" indent="0" eaLnBrk="1" fontAlgn="auto" hangingPunct="1">
              <a:spcAft>
                <a:spcPts val="0"/>
              </a:spcAft>
              <a:buFont typeface="Wingdings" pitchFamily="28" charset="2"/>
              <a:buNone/>
              <a:defRPr/>
            </a:pPr>
            <a:r>
              <a:rPr lang="en-US" sz="3600" b="1" dirty="0" smtClean="0">
                <a:ea typeface="+mj-ea"/>
                <a:cs typeface="+mj-cs"/>
              </a:rPr>
              <a:t>Spurring Economic Growth</a:t>
            </a:r>
            <a:endParaRPr lang="en-US"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04800" y="304800"/>
            <a:ext cx="8458200" cy="1295400"/>
          </a:xfrm>
        </p:spPr>
        <p:txBody>
          <a:bodyPr>
            <a:normAutofit fontScale="90000"/>
          </a:bodyPr>
          <a:lstStyle/>
          <a:p>
            <a:pPr eaLnBrk="1" fontAlgn="auto" hangingPunct="1">
              <a:spcAft>
                <a:spcPts val="0"/>
              </a:spcAft>
              <a:defRPr/>
            </a:pPr>
            <a:r>
              <a:rPr lang="en-US" sz="4000" dirty="0" smtClean="0"/>
              <a:t>Best Practice Examples…</a:t>
            </a:r>
            <a:br>
              <a:rPr lang="en-US" sz="4000" dirty="0" smtClean="0"/>
            </a:br>
            <a:r>
              <a:rPr lang="en-US" sz="4000" dirty="0" smtClean="0"/>
              <a:t>Post-</a:t>
            </a:r>
            <a:r>
              <a:rPr lang="en-US" sz="4000" dirty="0" err="1" smtClean="0"/>
              <a:t>Detox</a:t>
            </a:r>
            <a:r>
              <a:rPr lang="en-US" sz="4000" dirty="0" smtClean="0"/>
              <a:t>/Pre-Recovery Support </a:t>
            </a:r>
          </a:p>
        </p:txBody>
      </p:sp>
      <p:sp>
        <p:nvSpPr>
          <p:cNvPr id="26627" name="Rectangle 3"/>
          <p:cNvSpPr>
            <a:spLocks noGrp="1" noChangeArrowheads="1"/>
          </p:cNvSpPr>
          <p:nvPr>
            <p:ph idx="1"/>
          </p:nvPr>
        </p:nvSpPr>
        <p:spPr>
          <a:xfrm>
            <a:off x="381000" y="2133600"/>
            <a:ext cx="8001000" cy="4191000"/>
          </a:xfrm>
        </p:spPr>
        <p:txBody>
          <a:bodyPr/>
          <a:lstStyle/>
          <a:p>
            <a:pPr eaLnBrk="1" hangingPunct="1"/>
            <a:r>
              <a:rPr lang="en-US" sz="2400" i="1" smtClean="0"/>
              <a:t>Massachusetts’</a:t>
            </a:r>
            <a:r>
              <a:rPr lang="en-US" sz="2400" smtClean="0"/>
              <a:t> Bureau of Substance Abuse Services (BSAS) supports two programs to prevent homelessness and relapse for individuals leaving detoxification without a recovery home bed or other housing in place.  Both provide services and transitional housing for an average of 30 days</a:t>
            </a:r>
          </a:p>
          <a:p>
            <a:pPr eaLnBrk="1" hangingPunct="1"/>
            <a:endParaRPr lang="en-US" sz="2400" smtClean="0"/>
          </a:p>
          <a:p>
            <a:pPr eaLnBrk="1" hangingPunct="1"/>
            <a:endParaRPr lang="en-US" sz="28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Housing is Critical</a:t>
            </a:r>
          </a:p>
        </p:txBody>
      </p:sp>
      <p:sp>
        <p:nvSpPr>
          <p:cNvPr id="23555" name="Rectangle 3"/>
          <p:cNvSpPr>
            <a:spLocks noGrp="1" noChangeArrowheads="1"/>
          </p:cNvSpPr>
          <p:nvPr>
            <p:ph idx="1"/>
          </p:nvPr>
        </p:nvSpPr>
        <p:spPr>
          <a:xfrm>
            <a:off x="381000" y="1905000"/>
            <a:ext cx="8305800" cy="4724400"/>
          </a:xfrm>
        </p:spPr>
        <p:txBody>
          <a:bodyPr>
            <a:normAutofit lnSpcReduction="10000"/>
          </a:bodyPr>
          <a:lstStyle/>
          <a:p>
            <a:pPr marL="420624" indent="-384048" eaLnBrk="1" fontAlgn="auto" hangingPunct="1">
              <a:lnSpc>
                <a:spcPct val="90000"/>
              </a:lnSpc>
              <a:spcAft>
                <a:spcPts val="0"/>
              </a:spcAft>
              <a:buFont typeface="Wingdings 2"/>
              <a:buChar char=""/>
              <a:defRPr/>
            </a:pPr>
            <a:r>
              <a:rPr lang="en-US" sz="2400" i="1" dirty="0" smtClean="0"/>
              <a:t>“…the greatest challenge is not in the discharge planning process itself, which involves assessing individuals and linking them to services, but in the development of sufficient housing &amp; services…” </a:t>
            </a:r>
            <a:r>
              <a:rPr lang="en-US" sz="1800" i="1" dirty="0" smtClean="0"/>
              <a:t>(SAMHSA Expert Panel Meeting Summary)</a:t>
            </a:r>
          </a:p>
          <a:p>
            <a:pPr marL="420624" indent="-384048" eaLnBrk="1" fontAlgn="auto" hangingPunct="1">
              <a:lnSpc>
                <a:spcPct val="90000"/>
              </a:lnSpc>
              <a:spcAft>
                <a:spcPts val="0"/>
              </a:spcAft>
              <a:buFont typeface="Wingdings 2"/>
              <a:buChar char=""/>
              <a:defRPr/>
            </a:pPr>
            <a:endParaRPr lang="en-US" sz="2400" i="1" dirty="0" smtClean="0"/>
          </a:p>
          <a:p>
            <a:pPr marL="420624" indent="-384048" eaLnBrk="1" fontAlgn="auto" hangingPunct="1">
              <a:lnSpc>
                <a:spcPct val="90000"/>
              </a:lnSpc>
              <a:spcAft>
                <a:spcPts val="0"/>
              </a:spcAft>
              <a:buFont typeface="Wingdings 2"/>
              <a:buChar char=""/>
              <a:defRPr/>
            </a:pPr>
            <a:r>
              <a:rPr lang="en-US" sz="2400" dirty="0" smtClean="0"/>
              <a:t>Providing housing subsidies that target those with worst case housing needs (e.g., people who experience chronic homelessness) is probably warranted</a:t>
            </a:r>
          </a:p>
          <a:p>
            <a:pPr marL="420624" indent="-384048" eaLnBrk="1" fontAlgn="auto" hangingPunct="1">
              <a:lnSpc>
                <a:spcPct val="90000"/>
              </a:lnSpc>
              <a:spcAft>
                <a:spcPts val="0"/>
              </a:spcAft>
              <a:buFont typeface="Wingdings 2"/>
              <a:buChar char=""/>
              <a:defRPr/>
            </a:pPr>
            <a:endParaRPr lang="en-US" sz="2400" dirty="0" smtClean="0"/>
          </a:p>
          <a:p>
            <a:pPr marL="420624" indent="-384048" eaLnBrk="1" fontAlgn="auto" hangingPunct="1">
              <a:lnSpc>
                <a:spcPct val="90000"/>
              </a:lnSpc>
              <a:spcAft>
                <a:spcPts val="0"/>
              </a:spcAft>
              <a:buFont typeface="Wingdings 2"/>
              <a:buChar char=""/>
              <a:defRPr/>
            </a:pPr>
            <a:r>
              <a:rPr lang="en-US" sz="2400" dirty="0" smtClean="0"/>
              <a:t>Studies have shown for more disabled populations (people with mental illnesses and/or substance use disorders) access to permanent housing with supportive services is effective</a:t>
            </a:r>
          </a:p>
          <a:p>
            <a:pPr marL="420624" indent="-384048" eaLnBrk="1" fontAlgn="auto" hangingPunct="1">
              <a:lnSpc>
                <a:spcPct val="90000"/>
              </a:lnSpc>
              <a:spcAft>
                <a:spcPts val="0"/>
              </a:spcAft>
              <a:buFont typeface="Wingdings 2"/>
              <a:buChar char=""/>
              <a:defRPr/>
            </a:pPr>
            <a:endParaRPr lang="en-US" sz="2400" dirty="0" smtClean="0"/>
          </a:p>
          <a:p>
            <a:pPr marL="420624" indent="-384048" eaLnBrk="1" fontAlgn="auto" hangingPunct="1">
              <a:lnSpc>
                <a:spcPct val="90000"/>
              </a:lnSpc>
              <a:spcAft>
                <a:spcPts val="0"/>
              </a:spcAft>
              <a:buFont typeface="Wingdings 2"/>
              <a:buChar char=""/>
              <a:defRPr/>
            </a:pPr>
            <a:endParaRPr lang="en-US" sz="24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smtClean="0"/>
              <a:t>Spurring Growth</a:t>
            </a:r>
          </a:p>
        </p:txBody>
      </p:sp>
      <p:sp>
        <p:nvSpPr>
          <p:cNvPr id="28675" name="Content Placeholder 2"/>
          <p:cNvSpPr>
            <a:spLocks noGrp="1"/>
          </p:cNvSpPr>
          <p:nvPr>
            <p:ph idx="1"/>
          </p:nvPr>
        </p:nvSpPr>
        <p:spPr>
          <a:xfrm>
            <a:off x="457200" y="2743200"/>
            <a:ext cx="8229600" cy="2514600"/>
          </a:xfrm>
        </p:spPr>
        <p:txBody>
          <a:bodyPr/>
          <a:lstStyle/>
          <a:p>
            <a:pPr eaLnBrk="1" hangingPunct="1"/>
            <a:r>
              <a:rPr lang="en-US" sz="2400" smtClean="0"/>
              <a:t>Bringing Inflated Housing Costs Down</a:t>
            </a:r>
          </a:p>
          <a:p>
            <a:pPr eaLnBrk="1" hangingPunct="1"/>
            <a:r>
              <a:rPr lang="en-US" sz="2400" smtClean="0"/>
              <a:t>Limiting the Average Monthly Housing expense</a:t>
            </a:r>
          </a:p>
          <a:p>
            <a:pPr eaLnBrk="1" hangingPunct="1"/>
            <a:r>
              <a:rPr lang="en-US" sz="2400" smtClean="0"/>
              <a:t>Facilitating Growth in Consumer Demand</a:t>
            </a:r>
          </a:p>
          <a:p>
            <a:pPr eaLnBrk="1" hangingPunct="1">
              <a:buFont typeface="Wingdings" pitchFamily="28" charset="2"/>
              <a:buNone/>
            </a:pPr>
            <a:endParaRPr 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smtClean="0"/>
              <a:t>Spurring Growth</a:t>
            </a:r>
          </a:p>
        </p:txBody>
      </p:sp>
      <p:sp>
        <p:nvSpPr>
          <p:cNvPr id="29699" name="Content Placeholder 2"/>
          <p:cNvSpPr>
            <a:spLocks noGrp="1"/>
          </p:cNvSpPr>
          <p:nvPr>
            <p:ph idx="1"/>
          </p:nvPr>
        </p:nvSpPr>
        <p:spPr>
          <a:xfrm>
            <a:off x="457200" y="2590800"/>
            <a:ext cx="8229600" cy="2895600"/>
          </a:xfrm>
        </p:spPr>
        <p:txBody>
          <a:bodyPr/>
          <a:lstStyle/>
          <a:p>
            <a:pPr eaLnBrk="1" hangingPunct="1"/>
            <a:r>
              <a:rPr lang="en-US" sz="2400" smtClean="0"/>
              <a:t>Brings Down Cost of Living</a:t>
            </a:r>
          </a:p>
          <a:p>
            <a:pPr eaLnBrk="1" hangingPunct="1"/>
            <a:r>
              <a:rPr lang="en-US" sz="2400" smtClean="0"/>
              <a:t>Lowers Sustainable Salary Levels</a:t>
            </a:r>
          </a:p>
          <a:p>
            <a:pPr eaLnBrk="1" hangingPunct="1"/>
            <a:r>
              <a:rPr lang="en-US" sz="2400" smtClean="0"/>
              <a:t>Lowers Business’ Operating Costs</a:t>
            </a:r>
          </a:p>
          <a:p>
            <a:pPr eaLnBrk="1" hangingPunct="1"/>
            <a:r>
              <a:rPr lang="en-US" sz="2400" smtClean="0"/>
              <a:t>Provides Competitive Pricing Ability</a:t>
            </a:r>
          </a:p>
          <a:p>
            <a:pPr eaLnBrk="1" hangingPunct="1"/>
            <a:r>
              <a:rPr lang="en-US" sz="2400" smtClean="0"/>
              <a:t>Facilitates Better Client Satisfaction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algn="ctr" eaLnBrk="1" hangingPunct="1"/>
            <a:r>
              <a:rPr lang="en-US" smtClean="0"/>
              <a:t>Thank You</a:t>
            </a:r>
          </a:p>
        </p:txBody>
      </p:sp>
      <p:sp>
        <p:nvSpPr>
          <p:cNvPr id="30723" name="Content Placeholder 2"/>
          <p:cNvSpPr>
            <a:spLocks noGrp="1"/>
          </p:cNvSpPr>
          <p:nvPr>
            <p:ph idx="1"/>
          </p:nvPr>
        </p:nvSpPr>
        <p:spPr/>
        <p:txBody>
          <a:bodyPr/>
          <a:lstStyle/>
          <a:p>
            <a:pPr eaLnBrk="1" hangingPunct="1">
              <a:buFont typeface="Wingdings" pitchFamily="28" charset="2"/>
              <a:buNone/>
            </a:pPr>
            <a:endParaRPr lang="en-US" smtClean="0"/>
          </a:p>
          <a:p>
            <a:pPr eaLnBrk="1" hangingPunct="1">
              <a:buFont typeface="Wingdings" pitchFamily="28" charset="2"/>
              <a:buNone/>
            </a:pPr>
            <a:endParaRPr lang="en-US" smtClean="0"/>
          </a:p>
          <a:p>
            <a:pPr algn="ctr" eaLnBrk="1" hangingPunct="1">
              <a:buFont typeface="Wingdings" pitchFamily="28" charset="2"/>
              <a:buNone/>
            </a:pPr>
            <a:r>
              <a:rPr lang="en-US" smtClean="0"/>
              <a:t>Q&amp;A</a:t>
            </a:r>
          </a:p>
        </p:txBody>
      </p:sp>
      <p:sp>
        <p:nvSpPr>
          <p:cNvPr id="4" name="Rectangle 3"/>
          <p:cNvSpPr/>
          <p:nvPr/>
        </p:nvSpPr>
        <p:spPr>
          <a:xfrm>
            <a:off x="2133600" y="4876800"/>
            <a:ext cx="4572000" cy="600164"/>
          </a:xfrm>
          <a:prstGeom prst="rect">
            <a:avLst/>
          </a:prstGeom>
        </p:spPr>
        <p:txBody>
          <a:bodyPr>
            <a:spAutoFit/>
          </a:bodyPr>
          <a:lstStyle/>
          <a:p>
            <a:pPr>
              <a:defRPr/>
            </a:pPr>
            <a:r>
              <a:rPr lang="en-US" sz="1100" dirty="0">
                <a:solidFill>
                  <a:schemeClr val="bg1">
                    <a:lumMod val="75000"/>
                    <a:lumOff val="25000"/>
                    <a:alpha val="0"/>
                  </a:schemeClr>
                </a:solidFill>
              </a:rPr>
              <a:t>Credits  - Francine Williams, M.A.</a:t>
            </a:r>
            <a:r>
              <a:rPr lang="en-US" sz="1100" b="1" i="1" dirty="0">
                <a:solidFill>
                  <a:schemeClr val="bg1">
                    <a:lumMod val="75000"/>
                    <a:lumOff val="25000"/>
                    <a:alpha val="0"/>
                  </a:schemeClr>
                </a:solidFill>
              </a:rPr>
              <a:t> </a:t>
            </a:r>
            <a:r>
              <a:rPr lang="en-US" sz="1100" dirty="0">
                <a:solidFill>
                  <a:schemeClr val="bg1">
                    <a:lumMod val="75000"/>
                    <a:lumOff val="25000"/>
                    <a:alpha val="0"/>
                  </a:schemeClr>
                </a:solidFill>
              </a:rPr>
              <a:t> Center Director for the National Resource Center on Homelessness and Mental Illness, operated by Policy Research Associates (PRA)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Why Address Prevention?</a:t>
            </a:r>
          </a:p>
        </p:txBody>
      </p:sp>
      <p:sp>
        <p:nvSpPr>
          <p:cNvPr id="9219" name="Rectangle 3"/>
          <p:cNvSpPr>
            <a:spLocks noGrp="1" noChangeArrowheads="1"/>
          </p:cNvSpPr>
          <p:nvPr>
            <p:ph idx="1"/>
          </p:nvPr>
        </p:nvSpPr>
        <p:spPr>
          <a:xfrm>
            <a:off x="457200" y="2133600"/>
            <a:ext cx="8229600" cy="3997325"/>
          </a:xfrm>
        </p:spPr>
        <p:txBody>
          <a:bodyPr/>
          <a:lstStyle/>
          <a:p>
            <a:pPr marL="342900" indent="-342900" eaLnBrk="1" hangingPunct="1">
              <a:lnSpc>
                <a:spcPct val="90000"/>
              </a:lnSpc>
              <a:buClr>
                <a:schemeClr val="tx1"/>
              </a:buClr>
              <a:buFont typeface="Wingdings" pitchFamily="28" charset="2"/>
              <a:buChar char="§"/>
            </a:pPr>
            <a:r>
              <a:rPr lang="en-US" smtClean="0"/>
              <a:t>Strategies to prevent new cases or “close the front door” to homelessness are as important to ending homelessness as services to help those who are already homeless re-enter housing</a:t>
            </a:r>
          </a:p>
          <a:p>
            <a:pPr marL="342900" indent="-342900" eaLnBrk="1" hangingPunct="1">
              <a:lnSpc>
                <a:spcPct val="90000"/>
              </a:lnSpc>
              <a:buClr>
                <a:schemeClr val="tx1"/>
              </a:buClr>
              <a:buFont typeface="Wingdings" pitchFamily="28" charset="2"/>
              <a:buChar char="§"/>
            </a:pPr>
            <a:endParaRPr lang="en-US" smtClean="0"/>
          </a:p>
          <a:p>
            <a:pPr marL="342900" indent="-342900" eaLnBrk="1" hangingPunct="1">
              <a:lnSpc>
                <a:spcPct val="90000"/>
              </a:lnSpc>
              <a:buClr>
                <a:schemeClr val="tx1"/>
              </a:buClr>
              <a:buFont typeface="Wingdings" pitchFamily="28" charset="2"/>
              <a:buChar char="§"/>
            </a:pPr>
            <a:r>
              <a:rPr lang="en-US" smtClean="0"/>
              <a:t>The challenge is targeting efforts toward those who will become homeless without the preventive intervention</a:t>
            </a:r>
          </a:p>
          <a:p>
            <a:pPr marL="342900" indent="-342900" eaLnBrk="1" hangingPunct="1">
              <a:lnSpc>
                <a:spcPct val="90000"/>
              </a:lnSpc>
              <a:buClr>
                <a:schemeClr val="tx1"/>
              </a:buClr>
              <a:buFont typeface="Wingdings" pitchFamily="28" charset="2"/>
              <a:buNone/>
            </a:pPr>
            <a:endParaRPr lang="en-US" sz="16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smtClean="0"/>
              <a:t>Why Focus on Mainstream Programs?</a:t>
            </a:r>
          </a:p>
        </p:txBody>
      </p:sp>
      <p:sp>
        <p:nvSpPr>
          <p:cNvPr id="10243" name="Rectangle 3"/>
          <p:cNvSpPr>
            <a:spLocks noGrp="1" noChangeArrowheads="1"/>
          </p:cNvSpPr>
          <p:nvPr>
            <p:ph idx="1"/>
          </p:nvPr>
        </p:nvSpPr>
        <p:spPr>
          <a:xfrm>
            <a:off x="457200" y="1981200"/>
            <a:ext cx="8229600" cy="4302125"/>
          </a:xfrm>
        </p:spPr>
        <p:txBody>
          <a:bodyPr/>
          <a:lstStyle/>
          <a:p>
            <a:pPr marL="342900" indent="-342900" eaLnBrk="1" hangingPunct="1">
              <a:buClr>
                <a:schemeClr val="tx1"/>
              </a:buClr>
              <a:buFont typeface="Wingdings" pitchFamily="28" charset="2"/>
              <a:buChar char="§"/>
            </a:pPr>
            <a:r>
              <a:rPr lang="en-US" sz="2800" smtClean="0"/>
              <a:t>People who experience chronic homelessness are heavy users of expensive mainstream services</a:t>
            </a:r>
          </a:p>
          <a:p>
            <a:pPr marL="342900" indent="-342900" eaLnBrk="1" hangingPunct="1">
              <a:buClr>
                <a:schemeClr val="tx1"/>
              </a:buClr>
              <a:buFont typeface="Wingdings" pitchFamily="28" charset="2"/>
              <a:buNone/>
            </a:pPr>
            <a:endParaRPr lang="en-US" sz="1600" smtClean="0"/>
          </a:p>
          <a:p>
            <a:pPr marL="342900" indent="-342900" eaLnBrk="1" hangingPunct="1">
              <a:buClr>
                <a:schemeClr val="tx1"/>
              </a:buClr>
              <a:buFont typeface="Wingdings" pitchFamily="28" charset="2"/>
              <a:buChar char="§"/>
            </a:pPr>
            <a:r>
              <a:rPr lang="en-US" sz="2800" smtClean="0"/>
              <a:t>Levels of disability and poverty make them likely to be eligible for mainstream programs</a:t>
            </a:r>
          </a:p>
          <a:p>
            <a:pPr marL="342900" indent="-342900" eaLnBrk="1" hangingPunct="1">
              <a:buClr>
                <a:schemeClr val="tx1"/>
              </a:buClr>
              <a:buFont typeface="Wingdings" pitchFamily="28" charset="2"/>
              <a:buNone/>
            </a:pPr>
            <a:endParaRPr lang="en-US" sz="1600" smtClean="0"/>
          </a:p>
          <a:p>
            <a:pPr marL="342900" indent="-342900" eaLnBrk="1" hangingPunct="1">
              <a:buClr>
                <a:schemeClr val="tx1"/>
              </a:buClr>
              <a:buFont typeface="Wingdings" pitchFamily="28" charset="2"/>
              <a:buChar char="§"/>
            </a:pPr>
            <a:r>
              <a:rPr lang="en-US" sz="2800" smtClean="0"/>
              <a:t>Approaches that work for this subgroup may make mainstream services more accessible for others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smtClean="0"/>
              <a:t>Prevention of Chronic Homelessness</a:t>
            </a:r>
          </a:p>
        </p:txBody>
      </p:sp>
      <p:sp>
        <p:nvSpPr>
          <p:cNvPr id="11267" name="Rectangle 3"/>
          <p:cNvSpPr>
            <a:spLocks noGrp="1" noChangeArrowheads="1"/>
          </p:cNvSpPr>
          <p:nvPr>
            <p:ph idx="1"/>
          </p:nvPr>
        </p:nvSpPr>
        <p:spPr>
          <a:xfrm>
            <a:off x="533400" y="2133600"/>
            <a:ext cx="8229600" cy="4373563"/>
          </a:xfrm>
        </p:spPr>
        <p:txBody>
          <a:bodyPr/>
          <a:lstStyle/>
          <a:p>
            <a:pPr marL="342900" indent="-342900" eaLnBrk="1" hangingPunct="1">
              <a:buClr>
                <a:schemeClr val="tx1"/>
              </a:buClr>
              <a:buFont typeface="Wingdings" pitchFamily="28" charset="2"/>
              <a:buNone/>
            </a:pPr>
            <a:r>
              <a:rPr lang="en-US" smtClean="0"/>
              <a:t>	Involves identifying key individual- and system-level risk factors and targeting prevention efforts to specific subgroups</a:t>
            </a:r>
          </a:p>
          <a:p>
            <a:pPr marL="342900" indent="-342900" eaLnBrk="1" hangingPunct="1">
              <a:buClr>
                <a:schemeClr val="tx1"/>
              </a:buClr>
              <a:buFont typeface="Wingdings" pitchFamily="28" charset="2"/>
              <a:buChar char="§"/>
            </a:pPr>
            <a:endParaRPr lang="en-US" smtClean="0"/>
          </a:p>
          <a:p>
            <a:pPr marL="342900" indent="-342900" eaLnBrk="1" hangingPunct="1">
              <a:buClr>
                <a:schemeClr val="tx1"/>
              </a:buClr>
              <a:buFont typeface="Wingdings" pitchFamily="28" charset="2"/>
              <a:buNone/>
            </a:pPr>
            <a:endParaRPr 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533400"/>
            <a:ext cx="8686800" cy="1143000"/>
          </a:xfrm>
        </p:spPr>
        <p:txBody>
          <a:bodyPr/>
          <a:lstStyle/>
          <a:p>
            <a:pPr eaLnBrk="1" hangingPunct="1"/>
            <a:r>
              <a:rPr lang="en-US" sz="4000" smtClean="0"/>
              <a:t>Risk Factors for Chronic Homelessness</a:t>
            </a:r>
          </a:p>
        </p:txBody>
      </p:sp>
      <p:sp>
        <p:nvSpPr>
          <p:cNvPr id="8195" name="Rectangle 3"/>
          <p:cNvSpPr>
            <a:spLocks noGrp="1" noChangeArrowheads="1"/>
          </p:cNvSpPr>
          <p:nvPr>
            <p:ph idx="1"/>
          </p:nvPr>
        </p:nvSpPr>
        <p:spPr>
          <a:xfrm>
            <a:off x="457200" y="1828800"/>
            <a:ext cx="8229600" cy="5029200"/>
          </a:xfrm>
        </p:spPr>
        <p:txBody>
          <a:bodyPr>
            <a:normAutofit lnSpcReduction="10000"/>
          </a:bodyPr>
          <a:lstStyle/>
          <a:p>
            <a:pPr marL="420624" indent="-384048" eaLnBrk="1" fontAlgn="auto" hangingPunct="1">
              <a:lnSpc>
                <a:spcPct val="80000"/>
              </a:lnSpc>
              <a:spcAft>
                <a:spcPts val="0"/>
              </a:spcAft>
              <a:buFont typeface="Wingdings" pitchFamily="28" charset="2"/>
              <a:buNone/>
              <a:defRPr/>
            </a:pPr>
            <a:r>
              <a:rPr lang="en-US" sz="2400" b="1" smtClean="0"/>
              <a:t>Individual Risk Factors </a:t>
            </a:r>
          </a:p>
          <a:p>
            <a:pPr marL="420624" indent="-384048" eaLnBrk="1" fontAlgn="auto" hangingPunct="1">
              <a:lnSpc>
                <a:spcPct val="80000"/>
              </a:lnSpc>
              <a:spcAft>
                <a:spcPts val="0"/>
              </a:spcAft>
              <a:buFont typeface="Wingdings" pitchFamily="28" charset="2"/>
              <a:buNone/>
              <a:defRPr/>
            </a:pPr>
            <a:endParaRPr lang="en-US" sz="1600" b="1" smtClean="0"/>
          </a:p>
          <a:p>
            <a:pPr marL="420624" indent="-384048" eaLnBrk="1" fontAlgn="auto" hangingPunct="1">
              <a:lnSpc>
                <a:spcPct val="90000"/>
              </a:lnSpc>
              <a:spcAft>
                <a:spcPts val="0"/>
              </a:spcAft>
              <a:buFont typeface="Wingdings 2"/>
              <a:buChar char=""/>
              <a:defRPr/>
            </a:pPr>
            <a:r>
              <a:rPr lang="en-US" sz="2000" smtClean="0"/>
              <a:t>Chronic health conditions, mental illness and/or substance use disorders </a:t>
            </a:r>
          </a:p>
          <a:p>
            <a:pPr marL="420624" indent="-384048" eaLnBrk="1" fontAlgn="auto" hangingPunct="1">
              <a:lnSpc>
                <a:spcPct val="90000"/>
              </a:lnSpc>
              <a:spcAft>
                <a:spcPts val="0"/>
              </a:spcAft>
              <a:buFont typeface="Wingdings 2"/>
              <a:buChar char=""/>
              <a:defRPr/>
            </a:pPr>
            <a:r>
              <a:rPr lang="en-US" sz="2000" smtClean="0"/>
              <a:t>Limited or no social support networks</a:t>
            </a:r>
          </a:p>
          <a:p>
            <a:pPr marL="420624" indent="-384048" eaLnBrk="1" fontAlgn="auto" hangingPunct="1">
              <a:lnSpc>
                <a:spcPct val="90000"/>
              </a:lnSpc>
              <a:spcAft>
                <a:spcPts val="0"/>
              </a:spcAft>
              <a:buFont typeface="Wingdings 2"/>
              <a:buChar char=""/>
              <a:defRPr/>
            </a:pPr>
            <a:r>
              <a:rPr lang="en-US" sz="2000" smtClean="0"/>
              <a:t>Domestic violence and other victimization or trauma-related factors </a:t>
            </a:r>
          </a:p>
          <a:p>
            <a:pPr marL="420624" indent="-384048" eaLnBrk="1" fontAlgn="auto" hangingPunct="1">
              <a:lnSpc>
                <a:spcPct val="90000"/>
              </a:lnSpc>
              <a:spcAft>
                <a:spcPts val="0"/>
              </a:spcAft>
              <a:buFont typeface="Wingdings 2"/>
              <a:buChar char=""/>
              <a:defRPr/>
            </a:pPr>
            <a:r>
              <a:rPr lang="en-US" sz="2000" smtClean="0"/>
              <a:t>Family instability as a child (out-of-home placement, family homelessness, incarceration of a parent)</a:t>
            </a:r>
          </a:p>
          <a:p>
            <a:pPr marL="420624" indent="-384048" eaLnBrk="1" fontAlgn="auto" hangingPunct="1">
              <a:lnSpc>
                <a:spcPct val="90000"/>
              </a:lnSpc>
              <a:spcAft>
                <a:spcPts val="0"/>
              </a:spcAft>
              <a:buFont typeface="Wingdings 2"/>
              <a:buChar char=""/>
              <a:defRPr/>
            </a:pPr>
            <a:r>
              <a:rPr lang="en-US" sz="2000" smtClean="0"/>
              <a:t>Combat experiences for veterans</a:t>
            </a:r>
          </a:p>
          <a:p>
            <a:pPr marL="420624" indent="-384048" eaLnBrk="1" fontAlgn="auto" hangingPunct="1">
              <a:lnSpc>
                <a:spcPct val="90000"/>
              </a:lnSpc>
              <a:spcAft>
                <a:spcPts val="0"/>
              </a:spcAft>
              <a:buFont typeface="Wingdings 2"/>
              <a:buChar char=""/>
              <a:defRPr/>
            </a:pPr>
            <a:endParaRPr lang="en-US" sz="2000" smtClean="0"/>
          </a:p>
          <a:p>
            <a:pPr marL="420624" indent="-384048" eaLnBrk="1" fontAlgn="auto" hangingPunct="1">
              <a:lnSpc>
                <a:spcPct val="80000"/>
              </a:lnSpc>
              <a:spcAft>
                <a:spcPts val="0"/>
              </a:spcAft>
              <a:buFont typeface="Wingdings" pitchFamily="28" charset="2"/>
              <a:buNone/>
              <a:defRPr/>
            </a:pPr>
            <a:r>
              <a:rPr lang="en-US" sz="2400" b="1" smtClean="0"/>
              <a:t>System-Based Risk Factors</a:t>
            </a:r>
          </a:p>
          <a:p>
            <a:pPr marL="420624" indent="-384048" eaLnBrk="1" fontAlgn="auto" hangingPunct="1">
              <a:lnSpc>
                <a:spcPct val="80000"/>
              </a:lnSpc>
              <a:spcAft>
                <a:spcPts val="0"/>
              </a:spcAft>
              <a:buFont typeface="Wingdings" pitchFamily="28" charset="2"/>
              <a:buNone/>
              <a:defRPr/>
            </a:pPr>
            <a:endParaRPr lang="en-US" sz="1400" b="1" smtClean="0"/>
          </a:p>
          <a:p>
            <a:pPr marL="420624" indent="-384048" eaLnBrk="1" fontAlgn="auto" hangingPunct="1">
              <a:lnSpc>
                <a:spcPct val="90000"/>
              </a:lnSpc>
              <a:spcAft>
                <a:spcPts val="0"/>
              </a:spcAft>
              <a:buFont typeface="Wingdings 2"/>
              <a:buChar char=""/>
              <a:defRPr/>
            </a:pPr>
            <a:r>
              <a:rPr lang="en-US" sz="2000" smtClean="0"/>
              <a:t>Discharge from jail, prison, hospital, shelter, detox, residential substance abuse treatment, and foster care</a:t>
            </a:r>
          </a:p>
          <a:p>
            <a:pPr marL="420624" indent="-384048" eaLnBrk="1" fontAlgn="auto" hangingPunct="1">
              <a:lnSpc>
                <a:spcPct val="90000"/>
              </a:lnSpc>
              <a:spcAft>
                <a:spcPts val="0"/>
              </a:spcAft>
              <a:buFont typeface="Wingdings 2"/>
              <a:buChar char=""/>
              <a:defRPr/>
            </a:pPr>
            <a:r>
              <a:rPr lang="en-US" sz="2000" smtClean="0"/>
              <a:t>Lack of permanent affordable housing</a:t>
            </a:r>
          </a:p>
          <a:p>
            <a:pPr marL="420624" indent="-384048" eaLnBrk="1" fontAlgn="auto" hangingPunct="1">
              <a:lnSpc>
                <a:spcPct val="90000"/>
              </a:lnSpc>
              <a:spcAft>
                <a:spcPts val="0"/>
              </a:spcAft>
              <a:buFont typeface="Wingdings 2"/>
              <a:buChar char=""/>
              <a:defRPr/>
            </a:pPr>
            <a:r>
              <a:rPr lang="en-US" sz="2000" smtClean="0"/>
              <a:t>Very low or no income </a:t>
            </a:r>
          </a:p>
          <a:p>
            <a:pPr marL="420624" indent="-384048" eaLnBrk="1" fontAlgn="auto" hangingPunct="1">
              <a:lnSpc>
                <a:spcPct val="80000"/>
              </a:lnSpc>
              <a:spcAft>
                <a:spcPts val="0"/>
              </a:spcAft>
              <a:buFont typeface="Wingdings 2"/>
              <a:buChar char=""/>
              <a:defRPr/>
            </a:pPr>
            <a:endParaRPr lang="en-US" sz="20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Key Prevention Strategies</a:t>
            </a:r>
          </a:p>
        </p:txBody>
      </p:sp>
      <p:sp>
        <p:nvSpPr>
          <p:cNvPr id="9219" name="Rectangle 3"/>
          <p:cNvSpPr>
            <a:spLocks noGrp="1" noChangeArrowheads="1"/>
          </p:cNvSpPr>
          <p:nvPr>
            <p:ph idx="1"/>
          </p:nvPr>
        </p:nvSpPr>
        <p:spPr>
          <a:xfrm>
            <a:off x="457200" y="1905000"/>
            <a:ext cx="8229600" cy="4724400"/>
          </a:xfrm>
        </p:spPr>
        <p:txBody>
          <a:bodyPr>
            <a:normAutofit lnSpcReduction="10000"/>
          </a:bodyPr>
          <a:lstStyle/>
          <a:p>
            <a:pPr marL="420624" indent="-384048" eaLnBrk="1" fontAlgn="auto" hangingPunct="1">
              <a:lnSpc>
                <a:spcPct val="80000"/>
              </a:lnSpc>
              <a:spcAft>
                <a:spcPts val="0"/>
              </a:spcAft>
              <a:buFont typeface="Wingdings 2"/>
              <a:buChar char=""/>
              <a:defRPr/>
            </a:pPr>
            <a:r>
              <a:rPr lang="en-US" sz="2800" dirty="0" smtClean="0"/>
              <a:t>Development, implementation and monitoring/ enforcement of discharge policies that prevent homelessness (zero-tolerance policies) </a:t>
            </a:r>
          </a:p>
          <a:p>
            <a:pPr marL="420624" indent="-384048" eaLnBrk="1" fontAlgn="auto" hangingPunct="1">
              <a:lnSpc>
                <a:spcPct val="80000"/>
              </a:lnSpc>
              <a:spcAft>
                <a:spcPts val="0"/>
              </a:spcAft>
              <a:buFont typeface="Wingdings 2"/>
              <a:buChar char=""/>
              <a:defRPr/>
            </a:pPr>
            <a:endParaRPr lang="en-US" sz="2800" dirty="0" smtClean="0"/>
          </a:p>
          <a:p>
            <a:pPr marL="420624" indent="-384048" eaLnBrk="1" fontAlgn="auto" hangingPunct="1">
              <a:lnSpc>
                <a:spcPct val="80000"/>
              </a:lnSpc>
              <a:spcAft>
                <a:spcPts val="0"/>
              </a:spcAft>
              <a:buFont typeface="Wingdings 2"/>
              <a:buChar char=""/>
              <a:defRPr/>
            </a:pPr>
            <a:r>
              <a:rPr lang="en-US" sz="2800" dirty="0" smtClean="0"/>
              <a:t>Access to supportive services coupled with housing</a:t>
            </a:r>
          </a:p>
          <a:p>
            <a:pPr marL="420624" indent="-384048" eaLnBrk="1" fontAlgn="auto" hangingPunct="1">
              <a:lnSpc>
                <a:spcPct val="80000"/>
              </a:lnSpc>
              <a:spcAft>
                <a:spcPts val="0"/>
              </a:spcAft>
              <a:buFont typeface="Wingdings 2"/>
              <a:buChar char=""/>
              <a:defRPr/>
            </a:pPr>
            <a:endParaRPr lang="en-US" sz="2800" dirty="0" smtClean="0"/>
          </a:p>
          <a:p>
            <a:pPr marL="722376" lvl="1" indent="-274320" eaLnBrk="1" fontAlgn="auto" hangingPunct="1">
              <a:lnSpc>
                <a:spcPct val="80000"/>
              </a:lnSpc>
              <a:spcAft>
                <a:spcPts val="0"/>
              </a:spcAft>
              <a:buFont typeface="Wingdings 2"/>
              <a:buChar char=""/>
              <a:defRPr/>
            </a:pPr>
            <a:r>
              <a:rPr lang="en-US" sz="2400" dirty="0" smtClean="0"/>
              <a:t>Pilot programs for ex-offenders (in-reach, housing assistance, post-release support services )</a:t>
            </a:r>
          </a:p>
          <a:p>
            <a:pPr marL="420624" indent="-384048" eaLnBrk="1" fontAlgn="auto" hangingPunct="1">
              <a:lnSpc>
                <a:spcPct val="80000"/>
              </a:lnSpc>
              <a:spcAft>
                <a:spcPts val="0"/>
              </a:spcAft>
              <a:buFont typeface="Wingdings 2"/>
              <a:buChar char=""/>
              <a:defRPr/>
            </a:pPr>
            <a:endParaRPr lang="en-US" sz="2800" dirty="0" smtClean="0"/>
          </a:p>
          <a:p>
            <a:pPr marL="722376" lvl="1" indent="-274320" eaLnBrk="1" fontAlgn="auto" hangingPunct="1">
              <a:lnSpc>
                <a:spcPct val="80000"/>
              </a:lnSpc>
              <a:spcAft>
                <a:spcPts val="0"/>
              </a:spcAft>
              <a:buFont typeface="Wingdings 2"/>
              <a:buChar char=""/>
              <a:defRPr/>
            </a:pPr>
            <a:r>
              <a:rPr lang="en-US" sz="2400" dirty="0" smtClean="0"/>
              <a:t>Creating/setting aside housing for people exiting mental health institutions, other at-risk populations (e.g., substance abusers)</a:t>
            </a:r>
          </a:p>
          <a:p>
            <a:pPr marL="420624" indent="-384048" eaLnBrk="1" fontAlgn="auto" hangingPunct="1">
              <a:lnSpc>
                <a:spcPct val="80000"/>
              </a:lnSpc>
              <a:spcAft>
                <a:spcPts val="0"/>
              </a:spcAft>
              <a:buFont typeface="Wingdings 2"/>
              <a:buChar char=""/>
              <a:defRPr/>
            </a:pPr>
            <a:endParaRPr lang="en-US" sz="2800" dirty="0" smtClean="0"/>
          </a:p>
          <a:p>
            <a:pPr marL="420624" indent="-384048" eaLnBrk="1" fontAlgn="auto" hangingPunct="1">
              <a:lnSpc>
                <a:spcPct val="80000"/>
              </a:lnSpc>
              <a:spcAft>
                <a:spcPts val="0"/>
              </a:spcAft>
              <a:buFont typeface="Wingdings" pitchFamily="28" charset="2"/>
              <a:buNone/>
              <a:defRPr/>
            </a:pPr>
            <a:endParaRPr lang="en-US" sz="28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33400" y="304800"/>
            <a:ext cx="7848600" cy="1295400"/>
          </a:xfrm>
        </p:spPr>
        <p:txBody>
          <a:bodyPr>
            <a:normAutofit fontScale="90000"/>
          </a:bodyPr>
          <a:lstStyle/>
          <a:p>
            <a:pPr eaLnBrk="1" fontAlgn="auto" hangingPunct="1">
              <a:spcAft>
                <a:spcPts val="0"/>
              </a:spcAft>
              <a:defRPr/>
            </a:pPr>
            <a:r>
              <a:rPr lang="en-US" sz="4000" dirty="0" smtClean="0"/>
              <a:t>The Role of Discharge Planning in Preventing Chronic Homelessness</a:t>
            </a:r>
          </a:p>
        </p:txBody>
      </p:sp>
      <p:sp>
        <p:nvSpPr>
          <p:cNvPr id="14339" name="Rectangle 3"/>
          <p:cNvSpPr>
            <a:spLocks noGrp="1" noChangeArrowheads="1"/>
          </p:cNvSpPr>
          <p:nvPr>
            <p:ph idx="1"/>
          </p:nvPr>
        </p:nvSpPr>
        <p:spPr>
          <a:xfrm>
            <a:off x="533400" y="1752600"/>
            <a:ext cx="7391400" cy="4114800"/>
          </a:xfrm>
        </p:spPr>
        <p:txBody>
          <a:bodyPr/>
          <a:lstStyle/>
          <a:p>
            <a:pPr marL="342900" indent="-342900" eaLnBrk="1" hangingPunct="1"/>
            <a:endParaRPr lang="en-US" smtClean="0"/>
          </a:p>
          <a:p>
            <a:pPr marL="342900" indent="-342900" eaLnBrk="1" hangingPunct="1">
              <a:buClr>
                <a:schemeClr val="folHlink"/>
              </a:buClr>
              <a:buFont typeface="Wingdings" pitchFamily="28" charset="2"/>
              <a:buNone/>
            </a:pPr>
            <a:r>
              <a:rPr lang="en-US" smtClean="0"/>
              <a:t>	Discharge planning, linked to affordable housing and aftercare, is a “promising practice” for the prevention of chronic homelessness—particularly for people with health and behavioral health disorders </a:t>
            </a:r>
          </a:p>
          <a:p>
            <a:pPr marL="342900" indent="-342900" eaLnBrk="1" hangingPunct="1">
              <a:buClr>
                <a:schemeClr val="tx1"/>
              </a:buClr>
              <a:buSzTx/>
              <a:buFontTx/>
              <a:buChar char="•"/>
            </a:pPr>
            <a:endParaRPr lang="en-US" sz="1600" smtClean="0"/>
          </a:p>
          <a:p>
            <a:pPr marL="342900" indent="-342900" eaLnBrk="1" hangingPunct="1">
              <a:buClr>
                <a:schemeClr val="tx1"/>
              </a:buClr>
              <a:buSzTx/>
              <a:buFontTx/>
              <a:buChar char="•"/>
            </a:pPr>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381000"/>
            <a:ext cx="7848600" cy="1143000"/>
          </a:xfrm>
        </p:spPr>
        <p:txBody>
          <a:bodyPr/>
          <a:lstStyle/>
          <a:p>
            <a:pPr eaLnBrk="1" hangingPunct="1"/>
            <a:r>
              <a:rPr lang="en-US" smtClean="0"/>
              <a:t>Discharge from Institutions</a:t>
            </a:r>
          </a:p>
        </p:txBody>
      </p:sp>
      <p:sp>
        <p:nvSpPr>
          <p:cNvPr id="15363" name="Rectangle 3"/>
          <p:cNvSpPr>
            <a:spLocks noGrp="1" noChangeArrowheads="1"/>
          </p:cNvSpPr>
          <p:nvPr>
            <p:ph idx="1"/>
          </p:nvPr>
        </p:nvSpPr>
        <p:spPr>
          <a:xfrm>
            <a:off x="457200" y="1676400"/>
            <a:ext cx="8077200" cy="5029200"/>
          </a:xfrm>
        </p:spPr>
        <p:txBody>
          <a:bodyPr/>
          <a:lstStyle/>
          <a:p>
            <a:pPr marL="342900" indent="-342900" eaLnBrk="1" hangingPunct="1">
              <a:buClr>
                <a:schemeClr val="tx1"/>
              </a:buClr>
              <a:buFont typeface="Wingdings" pitchFamily="28" charset="2"/>
              <a:buNone/>
            </a:pPr>
            <a:r>
              <a:rPr lang="en-US" sz="2800" smtClean="0"/>
              <a:t>	</a:t>
            </a:r>
            <a:r>
              <a:rPr lang="en-US" sz="2400" smtClean="0"/>
              <a:t>Data from Massachusetts showed that people coming into shelters were well-known to the State’s mainstream systems</a:t>
            </a:r>
          </a:p>
          <a:p>
            <a:pPr marL="342900" indent="-342900" eaLnBrk="1" hangingPunct="1">
              <a:buClr>
                <a:schemeClr val="tx1"/>
              </a:buClr>
              <a:buFont typeface="Wingdings" pitchFamily="28" charset="2"/>
              <a:buNone/>
            </a:pPr>
            <a:endParaRPr lang="en-US" sz="1400" smtClean="0"/>
          </a:p>
          <a:p>
            <a:pPr marL="742950" lvl="1" indent="-285750" eaLnBrk="1" hangingPunct="1">
              <a:buClr>
                <a:schemeClr val="tx1"/>
              </a:buClr>
              <a:buFont typeface="Wingdings" pitchFamily="28" charset="2"/>
              <a:buChar char="q"/>
            </a:pPr>
            <a:r>
              <a:rPr lang="en-US" sz="2400" smtClean="0"/>
              <a:t>18-24 year olds aging out of State services</a:t>
            </a:r>
          </a:p>
          <a:p>
            <a:pPr marL="742950" lvl="1" indent="-285750" eaLnBrk="1" hangingPunct="1">
              <a:buClr>
                <a:schemeClr val="tx1"/>
              </a:buClr>
              <a:buFont typeface="Wingdings" pitchFamily="28" charset="2"/>
              <a:buChar char="q"/>
            </a:pPr>
            <a:endParaRPr lang="en-US" sz="1600" smtClean="0"/>
          </a:p>
          <a:p>
            <a:pPr marL="742950" lvl="1" indent="-285750" eaLnBrk="1" hangingPunct="1">
              <a:buClr>
                <a:schemeClr val="tx1"/>
              </a:buClr>
              <a:buFont typeface="Wingdings" pitchFamily="28" charset="2"/>
              <a:buChar char="q"/>
            </a:pPr>
            <a:r>
              <a:rPr lang="en-US" sz="2400" smtClean="0"/>
              <a:t>Ex-offenders released from State or county facilities with no place to go</a:t>
            </a:r>
          </a:p>
          <a:p>
            <a:pPr marL="742950" lvl="1" indent="-285750" eaLnBrk="1" hangingPunct="1">
              <a:buClr>
                <a:schemeClr val="tx1"/>
              </a:buClr>
              <a:buFont typeface="Wingdings" pitchFamily="28" charset="2"/>
              <a:buChar char="q"/>
            </a:pPr>
            <a:endParaRPr lang="en-US" sz="1600" smtClean="0"/>
          </a:p>
          <a:p>
            <a:pPr marL="742950" lvl="1" indent="-285750" eaLnBrk="1" hangingPunct="1">
              <a:buClr>
                <a:schemeClr val="tx1"/>
              </a:buClr>
              <a:buFont typeface="Wingdings" pitchFamily="28" charset="2"/>
              <a:buChar char="q"/>
            </a:pPr>
            <a:r>
              <a:rPr lang="en-US" sz="2400" smtClean="0"/>
              <a:t>People from detox at the beginning of their recovery</a:t>
            </a:r>
          </a:p>
          <a:p>
            <a:pPr marL="742950" lvl="1" indent="-285750" eaLnBrk="1" hangingPunct="1">
              <a:buClr>
                <a:schemeClr val="tx1"/>
              </a:buClr>
              <a:buFont typeface="Wingdings" pitchFamily="28" charset="2"/>
              <a:buChar char="q"/>
            </a:pPr>
            <a:endParaRPr lang="en-US" sz="1600" smtClean="0"/>
          </a:p>
          <a:p>
            <a:pPr marL="742950" lvl="1" indent="-285750" eaLnBrk="1" hangingPunct="1">
              <a:buClr>
                <a:schemeClr val="tx1"/>
              </a:buClr>
              <a:buFont typeface="Wingdings" pitchFamily="28" charset="2"/>
              <a:buChar char="q"/>
            </a:pPr>
            <a:r>
              <a:rPr lang="en-US" sz="2400" smtClean="0"/>
              <a:t>People with serious mental or physical illnesses released directly from a hospital</a:t>
            </a:r>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891</TotalTime>
  <Words>1142</Words>
  <Application>Microsoft Office PowerPoint</Application>
  <PresentationFormat>On-screen Show (4:3)</PresentationFormat>
  <Paragraphs>148</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Times New Roman</vt:lpstr>
      <vt:lpstr>Arial</vt:lpstr>
      <vt:lpstr>Franklin Gothic Book</vt:lpstr>
      <vt:lpstr>Wingdings 2</vt:lpstr>
      <vt:lpstr>Wingdings</vt:lpstr>
      <vt:lpstr>Technic</vt:lpstr>
      <vt:lpstr>The Impact of Affordable Housing</vt:lpstr>
      <vt:lpstr>The Topics We’ll be covering.</vt:lpstr>
      <vt:lpstr>Why Address Prevention?</vt:lpstr>
      <vt:lpstr>Why Focus on Mainstream Programs?</vt:lpstr>
      <vt:lpstr>Prevention of Chronic Homelessness</vt:lpstr>
      <vt:lpstr>Risk Factors for Chronic Homelessness</vt:lpstr>
      <vt:lpstr>Key Prevention Strategies</vt:lpstr>
      <vt:lpstr>The Role of Discharge Planning in Preventing Chronic Homelessness</vt:lpstr>
      <vt:lpstr>Discharge from Institutions</vt:lpstr>
      <vt:lpstr>Best Practice Strategies</vt:lpstr>
      <vt:lpstr>Best Practice Strategies</vt:lpstr>
      <vt:lpstr>Best Practice Strategies</vt:lpstr>
      <vt:lpstr>Best Practice Examples… Transition Specialists/Boundary Spanners </vt:lpstr>
      <vt:lpstr> Best Practice Examples… Accessing Housing Options</vt:lpstr>
      <vt:lpstr> Best Practice Examples… Continuity of Care and Service Access</vt:lpstr>
      <vt:lpstr>Best Practice Examples… Collaboration and Partnerships</vt:lpstr>
      <vt:lpstr>Best Practice Examples… Accountability</vt:lpstr>
      <vt:lpstr> Best Practice Examples… Youth in Transition</vt:lpstr>
      <vt:lpstr> Best Practice Examples… Re-Entry for Ex-Offenders</vt:lpstr>
      <vt:lpstr>Best Practice Examples… Post-Detox/Pre-Recovery Support </vt:lpstr>
      <vt:lpstr>Housing is Critical</vt:lpstr>
      <vt:lpstr>Spurring Growth</vt:lpstr>
      <vt:lpstr>Spurring Growth</vt:lpstr>
      <vt:lpstr>Thank You</vt:lpstr>
    </vt:vector>
  </TitlesOfParts>
  <Company>Policy Research Associates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Plans to Address Family Homelessness</dc:title>
  <dc:creator>francine</dc:creator>
  <cp:lastModifiedBy>Nethanel Vilensky</cp:lastModifiedBy>
  <cp:revision>34</cp:revision>
  <dcterms:created xsi:type="dcterms:W3CDTF">2005-12-01T18:06:18Z</dcterms:created>
  <dcterms:modified xsi:type="dcterms:W3CDTF">2011-07-18T18:03:30Z</dcterms:modified>
</cp:coreProperties>
</file>